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6" r:id="rId3"/>
    <p:sldId id="257" r:id="rId4"/>
    <p:sldId id="258" r:id="rId5"/>
    <p:sldId id="259" r:id="rId6"/>
    <p:sldId id="260" r:id="rId7"/>
    <p:sldId id="261" r:id="rId8"/>
    <p:sldId id="262" r:id="rId9"/>
    <p:sldId id="263" r:id="rId10"/>
    <p:sldId id="264"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64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51295" y="2083664"/>
            <a:ext cx="8264441" cy="3489484"/>
          </a:xfrm>
          <a:prstGeom prst="rect">
            <a:avLst/>
          </a:prstGeom>
          <a:noFill/>
          <a:ln/>
        </p:spPr>
        <p:txBody>
          <a:bodyPr wrap="square" lIns="0" tIns="0" rIns="0" bIns="0" rtlCol="0" anchor="t"/>
          <a:lstStyle/>
          <a:p>
            <a:pPr marL="0" indent="0">
              <a:lnSpc>
                <a:spcPts val="6850"/>
              </a:lnSpc>
              <a:buNone/>
            </a:pPr>
            <a:r>
              <a:rPr lang="en-US" sz="6000" kern="0" spc="-110" dirty="0">
                <a:solidFill>
                  <a:srgbClr val="000000"/>
                </a:solidFill>
                <a:latin typeface="Source Serif Pro Semi Bold" pitchFamily="34" charset="0"/>
                <a:ea typeface="Source Serif Pro Semi Bold" pitchFamily="34" charset="-122"/>
                <a:cs typeface="Source Serif Pro Semi Bold" pitchFamily="34" charset="-120"/>
              </a:rPr>
              <a:t>Comprehensive Study on Predicting Air Quality Index Using Machine Learning Algorithms</a:t>
            </a:r>
            <a:endParaRPr lang="en-US" sz="6000" dirty="0"/>
          </a:p>
        </p:txBody>
      </p:sp>
      <p:sp>
        <p:nvSpPr>
          <p:cNvPr id="4" name="Text 1"/>
          <p:cNvSpPr/>
          <p:nvPr/>
        </p:nvSpPr>
        <p:spPr>
          <a:xfrm>
            <a:off x="752237" y="4680228"/>
            <a:ext cx="7856504" cy="2664857"/>
          </a:xfrm>
          <a:prstGeom prst="rect">
            <a:avLst/>
          </a:prstGeom>
          <a:noFill/>
          <a:ln/>
        </p:spPr>
        <p:txBody>
          <a:bodyPr wrap="square" lIns="0" tIns="0" rIns="0" bIns="0" rtlCol="0" anchor="t"/>
          <a:lstStyle/>
          <a:p>
            <a:pPr marL="0" indent="0">
              <a:lnSpc>
                <a:spcPts val="2700"/>
              </a:lnSpc>
              <a:buNone/>
            </a:pPr>
            <a:endParaRPr lang="en-US" dirty="0"/>
          </a:p>
        </p:txBody>
      </p:sp>
      <p:sp>
        <p:nvSpPr>
          <p:cNvPr id="5" name="Shape 2"/>
          <p:cNvSpPr/>
          <p:nvPr/>
        </p:nvSpPr>
        <p:spPr>
          <a:xfrm>
            <a:off x="752237" y="7001232"/>
            <a:ext cx="343853" cy="343853"/>
          </a:xfrm>
          <a:prstGeom prst="roundRect">
            <a:avLst>
              <a:gd name="adj" fmla="val 26590100"/>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3515" y="572095"/>
            <a:ext cx="4888468" cy="611029"/>
          </a:xfrm>
          <a:prstGeom prst="rect">
            <a:avLst/>
          </a:prstGeom>
          <a:noFill/>
          <a:ln/>
        </p:spPr>
        <p:txBody>
          <a:bodyPr wrap="none" lIns="0" tIns="0" rIns="0" bIns="0" rtlCol="0" anchor="t"/>
          <a:lstStyle/>
          <a:p>
            <a:pPr marL="0" indent="0">
              <a:lnSpc>
                <a:spcPts val="4800"/>
              </a:lnSpc>
              <a:buNone/>
            </a:pPr>
            <a:r>
              <a:rPr lang="en-US" sz="3800" kern="0" spc="-77" dirty="0">
                <a:solidFill>
                  <a:srgbClr val="000000"/>
                </a:solidFill>
                <a:latin typeface="Source Serif Pro Semi Bold" pitchFamily="34" charset="0"/>
                <a:ea typeface="Source Serif Pro Semi Bold" pitchFamily="34" charset="-122"/>
                <a:cs typeface="Source Serif Pro Semi Bold" pitchFamily="34" charset="-120"/>
              </a:rPr>
              <a:t>Conclusion</a:t>
            </a:r>
            <a:endParaRPr lang="en-US" sz="3800" dirty="0"/>
          </a:p>
        </p:txBody>
      </p:sp>
      <p:sp>
        <p:nvSpPr>
          <p:cNvPr id="4" name="Text 1"/>
          <p:cNvSpPr/>
          <p:nvPr/>
        </p:nvSpPr>
        <p:spPr>
          <a:xfrm>
            <a:off x="6213515" y="1494711"/>
            <a:ext cx="7689771" cy="2326958"/>
          </a:xfrm>
          <a:prstGeom prst="rect">
            <a:avLst/>
          </a:prstGeom>
          <a:noFill/>
          <a:ln/>
        </p:spPr>
        <p:txBody>
          <a:bodyPr wrap="square" lIns="0" tIns="0" rIns="0" bIns="0" rtlCol="0" anchor="t"/>
          <a:lstStyle/>
          <a:p>
            <a:pPr marL="0" indent="0">
              <a:lnSpc>
                <a:spcPts val="2600"/>
              </a:lnSpc>
              <a:buNone/>
            </a:pPr>
            <a:r>
              <a:rPr lang="en-US" kern="0" spc="-33" dirty="0">
                <a:solidFill>
                  <a:srgbClr val="272525"/>
                </a:solidFill>
                <a:latin typeface="Source Sans Pro" pitchFamily="34" charset="0"/>
                <a:ea typeface="Source Sans Pro" pitchFamily="34" charset="-122"/>
                <a:cs typeface="Source Sans Pro" pitchFamily="34" charset="-120"/>
              </a:rPr>
              <a:t>This research demonstrates that machine learning methods, particularly Random Forest, provide a robust solution for predicting AQI values, achieving superior performance compared to traditional methods. The study highlights the importance of utilising ensemble methods to improve prediction accuracy. However, limitations such as potential overfitting in tree-based models suggest that future research could explore advanced techniques like hyperparameter tuning and hybrid models, potentially incorporating deep learning approaches.</a:t>
            </a:r>
            <a:endParaRPr lang="en-US" dirty="0"/>
          </a:p>
        </p:txBody>
      </p:sp>
      <p:pic>
        <p:nvPicPr>
          <p:cNvPr id="5" name="Image 1" descr="preencoded.png"/>
          <p:cNvPicPr>
            <a:picLocks noChangeAspect="1"/>
          </p:cNvPicPr>
          <p:nvPr/>
        </p:nvPicPr>
        <p:blipFill>
          <a:blip r:embed="rId4"/>
          <a:stretch>
            <a:fillRect/>
          </a:stretch>
        </p:blipFill>
        <p:spPr>
          <a:xfrm>
            <a:off x="6213515" y="4055388"/>
            <a:ext cx="519351" cy="519351"/>
          </a:xfrm>
          <a:prstGeom prst="rect">
            <a:avLst/>
          </a:prstGeom>
        </p:spPr>
      </p:pic>
      <p:sp>
        <p:nvSpPr>
          <p:cNvPr id="6" name="Text 2"/>
          <p:cNvSpPr/>
          <p:nvPr/>
        </p:nvSpPr>
        <p:spPr>
          <a:xfrm>
            <a:off x="7151064" y="4191239"/>
            <a:ext cx="2444234" cy="305514"/>
          </a:xfrm>
          <a:prstGeom prst="rect">
            <a:avLst/>
          </a:prstGeom>
          <a:noFill/>
          <a:ln/>
        </p:spPr>
        <p:txBody>
          <a:bodyPr wrap="none" lIns="0" tIns="0" rIns="0" bIns="0" rtlCol="0" anchor="t"/>
          <a:lstStyle/>
          <a:p>
            <a:pPr marL="0" indent="0" algn="l">
              <a:lnSpc>
                <a:spcPts val="2400"/>
              </a:lnSpc>
              <a:buNone/>
            </a:pPr>
            <a:r>
              <a:rPr lang="en-US" sz="2000" kern="0" spc="-38" dirty="0">
                <a:solidFill>
                  <a:srgbClr val="272525"/>
                </a:solidFill>
                <a:latin typeface="Source Serif Pro Semi Bold" pitchFamily="34" charset="0"/>
                <a:ea typeface="Source Serif Pro Semi Bold" pitchFamily="34" charset="-122"/>
                <a:cs typeface="Source Serif Pro Semi Bold" pitchFamily="34" charset="-120"/>
              </a:rPr>
              <a:t>Ensemble Methods</a:t>
            </a:r>
            <a:endParaRPr lang="en-US" sz="2000" dirty="0"/>
          </a:p>
        </p:txBody>
      </p:sp>
      <p:sp>
        <p:nvSpPr>
          <p:cNvPr id="7" name="Text 3"/>
          <p:cNvSpPr/>
          <p:nvPr/>
        </p:nvSpPr>
        <p:spPr>
          <a:xfrm>
            <a:off x="7151064" y="4806003"/>
            <a:ext cx="7689771" cy="332423"/>
          </a:xfrm>
          <a:prstGeom prst="rect">
            <a:avLst/>
          </a:prstGeom>
          <a:noFill/>
          <a:ln/>
        </p:spPr>
        <p:txBody>
          <a:bodyPr wrap="none" lIns="0" tIns="0" rIns="0" bIns="0" rtlCol="0" anchor="t"/>
          <a:lstStyle/>
          <a:p>
            <a:pPr marL="0" indent="0" algn="l">
              <a:lnSpc>
                <a:spcPts val="2600"/>
              </a:lnSpc>
              <a:buNone/>
            </a:pPr>
            <a:r>
              <a:rPr lang="en-US" kern="0" spc="-33" dirty="0">
                <a:solidFill>
                  <a:srgbClr val="272525"/>
                </a:solidFill>
                <a:latin typeface="Source Sans Pro" pitchFamily="34" charset="0"/>
                <a:ea typeface="Source Sans Pro" pitchFamily="34" charset="-122"/>
                <a:cs typeface="Source Sans Pro" pitchFamily="34" charset="-120"/>
              </a:rPr>
              <a:t>Improve prediction accuracy.</a:t>
            </a:r>
            <a:endParaRPr lang="en-US" dirty="0"/>
          </a:p>
        </p:txBody>
      </p:sp>
      <p:pic>
        <p:nvPicPr>
          <p:cNvPr id="8" name="Image 2" descr="preencoded.png"/>
          <p:cNvPicPr>
            <a:picLocks noChangeAspect="1"/>
          </p:cNvPicPr>
          <p:nvPr/>
        </p:nvPicPr>
        <p:blipFill>
          <a:blip r:embed="rId5"/>
          <a:stretch>
            <a:fillRect/>
          </a:stretch>
        </p:blipFill>
        <p:spPr>
          <a:xfrm>
            <a:off x="6213515" y="6168033"/>
            <a:ext cx="519351" cy="519351"/>
          </a:xfrm>
          <a:prstGeom prst="rect">
            <a:avLst/>
          </a:prstGeom>
        </p:spPr>
      </p:pic>
      <p:sp>
        <p:nvSpPr>
          <p:cNvPr id="9" name="Text 4"/>
          <p:cNvSpPr/>
          <p:nvPr/>
        </p:nvSpPr>
        <p:spPr>
          <a:xfrm>
            <a:off x="7151064" y="6341001"/>
            <a:ext cx="2444234" cy="305514"/>
          </a:xfrm>
          <a:prstGeom prst="rect">
            <a:avLst/>
          </a:prstGeom>
          <a:noFill/>
          <a:ln/>
        </p:spPr>
        <p:txBody>
          <a:bodyPr wrap="none" lIns="0" tIns="0" rIns="0" bIns="0" rtlCol="0" anchor="t"/>
          <a:lstStyle/>
          <a:p>
            <a:pPr marL="0" indent="0" algn="l">
              <a:lnSpc>
                <a:spcPts val="2400"/>
              </a:lnSpc>
              <a:buNone/>
            </a:pPr>
            <a:r>
              <a:rPr lang="en-US" sz="2000" kern="0" spc="-38" dirty="0">
                <a:solidFill>
                  <a:srgbClr val="272525"/>
                </a:solidFill>
                <a:latin typeface="Source Serif Pro Semi Bold" pitchFamily="34" charset="0"/>
                <a:ea typeface="Source Serif Pro Semi Bold" pitchFamily="34" charset="-122"/>
                <a:cs typeface="Source Serif Pro Semi Bold" pitchFamily="34" charset="-120"/>
              </a:rPr>
              <a:t>Future Research</a:t>
            </a:r>
            <a:endParaRPr lang="en-US" sz="2000" dirty="0"/>
          </a:p>
        </p:txBody>
      </p:sp>
      <p:sp>
        <p:nvSpPr>
          <p:cNvPr id="10" name="Text 5"/>
          <p:cNvSpPr/>
          <p:nvPr/>
        </p:nvSpPr>
        <p:spPr>
          <a:xfrm>
            <a:off x="7151064" y="6992659"/>
            <a:ext cx="7689771" cy="332423"/>
          </a:xfrm>
          <a:prstGeom prst="rect">
            <a:avLst/>
          </a:prstGeom>
          <a:noFill/>
          <a:ln/>
        </p:spPr>
        <p:txBody>
          <a:bodyPr wrap="none" lIns="0" tIns="0" rIns="0" bIns="0" rtlCol="0" anchor="t"/>
          <a:lstStyle/>
          <a:p>
            <a:pPr marL="0" indent="0" algn="l">
              <a:lnSpc>
                <a:spcPts val="2600"/>
              </a:lnSpc>
              <a:buNone/>
            </a:pPr>
            <a:r>
              <a:rPr lang="en-US" kern="0" spc="-33" dirty="0">
                <a:solidFill>
                  <a:srgbClr val="272525"/>
                </a:solidFill>
                <a:latin typeface="Source Sans Pro" pitchFamily="34" charset="0"/>
                <a:ea typeface="Source Sans Pro" pitchFamily="34" charset="-122"/>
                <a:cs typeface="Source Sans Pro" pitchFamily="34" charset="-120"/>
              </a:rPr>
              <a:t>Explore advanced techniques like hyperparameter tuning and hybrid models.</a:t>
            </a:r>
            <a:endParaRPr lang="en-US" dirty="0"/>
          </a:p>
        </p:txBody>
      </p:sp>
      <p:sp>
        <p:nvSpPr>
          <p:cNvPr id="11" name="Rectangle 10">
            <a:extLst>
              <a:ext uri="{FF2B5EF4-FFF2-40B4-BE49-F238E27FC236}">
                <a16:creationId xmlns:a16="http://schemas.microsoft.com/office/drawing/2014/main" id="{0E0D2E91-9824-6AFF-704C-F5E579453B6E}"/>
              </a:ext>
            </a:extLst>
          </p:cNvPr>
          <p:cNvSpPr/>
          <p:nvPr/>
        </p:nvSpPr>
        <p:spPr>
          <a:xfrm>
            <a:off x="12823902" y="7657505"/>
            <a:ext cx="1806498" cy="5720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0DEA3E-0833-9E9C-14BE-BB66257253BF}"/>
              </a:ext>
            </a:extLst>
          </p:cNvPr>
          <p:cNvSpPr/>
          <p:nvPr/>
        </p:nvSpPr>
        <p:spPr>
          <a:xfrm>
            <a:off x="12604830" y="7338349"/>
            <a:ext cx="2025570" cy="8912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B54F0E0-B2D7-0A25-936E-5B4F4577FD9D}"/>
              </a:ext>
            </a:extLst>
          </p:cNvPr>
          <p:cNvSpPr/>
          <p:nvPr/>
        </p:nvSpPr>
        <p:spPr>
          <a:xfrm>
            <a:off x="12604830" y="7338349"/>
            <a:ext cx="2025570" cy="891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BEDBD437-F6A6-ACC5-9673-FE8BA2EE244B}"/>
              </a:ext>
            </a:extLst>
          </p:cNvPr>
          <p:cNvGraphicFramePr>
            <a:graphicFrameLocks noGrp="1"/>
          </p:cNvGraphicFramePr>
          <p:nvPr>
            <p:extLst>
              <p:ext uri="{D42A27DB-BD31-4B8C-83A1-F6EECF244321}">
                <p14:modId xmlns:p14="http://schemas.microsoft.com/office/powerpoint/2010/main" val="2349643770"/>
              </p:ext>
            </p:extLst>
          </p:nvPr>
        </p:nvGraphicFramePr>
        <p:xfrm>
          <a:off x="459131" y="2945757"/>
          <a:ext cx="6971816" cy="3476905"/>
        </p:xfrm>
        <a:graphic>
          <a:graphicData uri="http://schemas.openxmlformats.org/drawingml/2006/table">
            <a:tbl>
              <a:tblPr firstRow="1" bandRow="1">
                <a:tableStyleId>{5C22544A-7EE6-4342-B048-85BDC9FD1C3A}</a:tableStyleId>
              </a:tblPr>
              <a:tblGrid>
                <a:gridCol w="2122023">
                  <a:extLst>
                    <a:ext uri="{9D8B030D-6E8A-4147-A177-3AD203B41FA5}">
                      <a16:colId xmlns:a16="http://schemas.microsoft.com/office/drawing/2014/main" val="3228754960"/>
                    </a:ext>
                  </a:extLst>
                </a:gridCol>
                <a:gridCol w="2129742">
                  <a:extLst>
                    <a:ext uri="{9D8B030D-6E8A-4147-A177-3AD203B41FA5}">
                      <a16:colId xmlns:a16="http://schemas.microsoft.com/office/drawing/2014/main" val="937527628"/>
                    </a:ext>
                  </a:extLst>
                </a:gridCol>
                <a:gridCol w="2720051">
                  <a:extLst>
                    <a:ext uri="{9D8B030D-6E8A-4147-A177-3AD203B41FA5}">
                      <a16:colId xmlns:a16="http://schemas.microsoft.com/office/drawing/2014/main" val="3068959214"/>
                    </a:ext>
                  </a:extLst>
                </a:gridCol>
              </a:tblGrid>
              <a:tr h="695381">
                <a:tc>
                  <a:txBody>
                    <a:bodyPr/>
                    <a:lstStyle/>
                    <a:p>
                      <a:pPr algn="ctr"/>
                      <a:r>
                        <a:rPr lang="en-IN" sz="2000" b="1" dirty="0"/>
                        <a:t>PRN NO</a:t>
                      </a:r>
                    </a:p>
                  </a:txBody>
                  <a:tcPr anchor="ctr"/>
                </a:tc>
                <a:tc>
                  <a:txBody>
                    <a:bodyPr/>
                    <a:lstStyle/>
                    <a:p>
                      <a:pPr algn="ctr"/>
                      <a:r>
                        <a:rPr lang="en-IN" sz="2000" b="1" dirty="0"/>
                        <a:t>ROLL NO</a:t>
                      </a:r>
                    </a:p>
                  </a:txBody>
                  <a:tcPr anchor="ctr"/>
                </a:tc>
                <a:tc>
                  <a:txBody>
                    <a:bodyPr/>
                    <a:lstStyle/>
                    <a:p>
                      <a:pPr algn="ctr"/>
                      <a:r>
                        <a:rPr lang="en-IN" sz="2000" b="1" dirty="0"/>
                        <a:t>NAME</a:t>
                      </a:r>
                    </a:p>
                  </a:txBody>
                  <a:tcPr anchor="ctr"/>
                </a:tc>
                <a:extLst>
                  <a:ext uri="{0D108BD9-81ED-4DB2-BD59-A6C34878D82A}">
                    <a16:rowId xmlns:a16="http://schemas.microsoft.com/office/drawing/2014/main" val="3220768629"/>
                  </a:ext>
                </a:extLst>
              </a:tr>
              <a:tr h="695381">
                <a:tc>
                  <a:txBody>
                    <a:bodyPr/>
                    <a:lstStyle/>
                    <a:p>
                      <a:pPr algn="ctr"/>
                      <a:r>
                        <a:rPr lang="en-IN" sz="2000" b="1" dirty="0"/>
                        <a:t>22210475</a:t>
                      </a:r>
                    </a:p>
                  </a:txBody>
                  <a:tcPr anchor="ctr"/>
                </a:tc>
                <a:tc>
                  <a:txBody>
                    <a:bodyPr/>
                    <a:lstStyle/>
                    <a:p>
                      <a:pPr algn="ctr"/>
                      <a:r>
                        <a:rPr lang="en-IN" sz="2000" b="1" dirty="0"/>
                        <a:t>324010</a:t>
                      </a:r>
                    </a:p>
                  </a:txBody>
                  <a:tcPr anchor="ctr"/>
                </a:tc>
                <a:tc>
                  <a:txBody>
                    <a:bodyPr/>
                    <a:lstStyle/>
                    <a:p>
                      <a:pPr algn="ctr"/>
                      <a:r>
                        <a:rPr lang="en-IN" sz="2000" b="1" dirty="0"/>
                        <a:t>SANIKA BUTLE</a:t>
                      </a:r>
                    </a:p>
                  </a:txBody>
                  <a:tcPr anchor="ctr"/>
                </a:tc>
                <a:extLst>
                  <a:ext uri="{0D108BD9-81ED-4DB2-BD59-A6C34878D82A}">
                    <a16:rowId xmlns:a16="http://schemas.microsoft.com/office/drawing/2014/main" val="3789165824"/>
                  </a:ext>
                </a:extLst>
              </a:tr>
              <a:tr h="695381">
                <a:tc>
                  <a:txBody>
                    <a:bodyPr/>
                    <a:lstStyle/>
                    <a:p>
                      <a:pPr algn="ctr"/>
                      <a:r>
                        <a:rPr lang="en-IN" sz="2000" b="1" dirty="0"/>
                        <a:t>22210533</a:t>
                      </a:r>
                    </a:p>
                  </a:txBody>
                  <a:tcPr anchor="ctr"/>
                </a:tc>
                <a:tc>
                  <a:txBody>
                    <a:bodyPr/>
                    <a:lstStyle/>
                    <a:p>
                      <a:pPr algn="ctr"/>
                      <a:r>
                        <a:rPr lang="en-IN" sz="2000" b="1" dirty="0"/>
                        <a:t>324017</a:t>
                      </a:r>
                    </a:p>
                  </a:txBody>
                  <a:tcPr anchor="ctr"/>
                </a:tc>
                <a:tc>
                  <a:txBody>
                    <a:bodyPr/>
                    <a:lstStyle/>
                    <a:p>
                      <a:pPr algn="ctr"/>
                      <a:r>
                        <a:rPr lang="en-IN" sz="2000" b="1" dirty="0"/>
                        <a:t>SAWANI DOSHI</a:t>
                      </a:r>
                    </a:p>
                  </a:txBody>
                  <a:tcPr anchor="ctr"/>
                </a:tc>
                <a:extLst>
                  <a:ext uri="{0D108BD9-81ED-4DB2-BD59-A6C34878D82A}">
                    <a16:rowId xmlns:a16="http://schemas.microsoft.com/office/drawing/2014/main" val="1948684692"/>
                  </a:ext>
                </a:extLst>
              </a:tr>
              <a:tr h="695381">
                <a:tc>
                  <a:txBody>
                    <a:bodyPr/>
                    <a:lstStyle/>
                    <a:p>
                      <a:pPr algn="ctr"/>
                      <a:r>
                        <a:rPr lang="en-IN" sz="2000" b="1" dirty="0"/>
                        <a:t>22210004</a:t>
                      </a:r>
                    </a:p>
                  </a:txBody>
                  <a:tcPr anchor="ctr"/>
                </a:tc>
                <a:tc>
                  <a:txBody>
                    <a:bodyPr/>
                    <a:lstStyle/>
                    <a:p>
                      <a:pPr algn="ctr"/>
                      <a:r>
                        <a:rPr lang="en-IN" sz="2000" b="1" dirty="0"/>
                        <a:t>324073</a:t>
                      </a:r>
                    </a:p>
                  </a:txBody>
                  <a:tcPr anchor="ctr"/>
                </a:tc>
                <a:tc>
                  <a:txBody>
                    <a:bodyPr/>
                    <a:lstStyle/>
                    <a:p>
                      <a:pPr algn="ctr"/>
                      <a:r>
                        <a:rPr lang="en-IN" sz="2000" b="1" dirty="0"/>
                        <a:t>AKSHATA VIBHUTE</a:t>
                      </a:r>
                    </a:p>
                  </a:txBody>
                  <a:tcPr anchor="ctr"/>
                </a:tc>
                <a:extLst>
                  <a:ext uri="{0D108BD9-81ED-4DB2-BD59-A6C34878D82A}">
                    <a16:rowId xmlns:a16="http://schemas.microsoft.com/office/drawing/2014/main" val="2999863913"/>
                  </a:ext>
                </a:extLst>
              </a:tr>
              <a:tr h="695381">
                <a:tc>
                  <a:txBody>
                    <a:bodyPr/>
                    <a:lstStyle/>
                    <a:p>
                      <a:pPr algn="ctr"/>
                      <a:r>
                        <a:rPr lang="en-IN" sz="2000" b="1" dirty="0"/>
                        <a:t>22320028</a:t>
                      </a:r>
                    </a:p>
                  </a:txBody>
                  <a:tcPr anchor="ctr"/>
                </a:tc>
                <a:tc>
                  <a:txBody>
                    <a:bodyPr/>
                    <a:lstStyle/>
                    <a:p>
                      <a:pPr algn="ctr"/>
                      <a:r>
                        <a:rPr lang="en-IN" sz="2000" b="1" dirty="0"/>
                        <a:t>324079</a:t>
                      </a:r>
                    </a:p>
                  </a:txBody>
                  <a:tcPr anchor="ctr"/>
                </a:tc>
                <a:tc>
                  <a:txBody>
                    <a:bodyPr/>
                    <a:lstStyle/>
                    <a:p>
                      <a:pPr algn="ctr"/>
                      <a:r>
                        <a:rPr lang="en-IN" sz="2000" b="1" dirty="0"/>
                        <a:t>SHRUTEE INAMDAR</a:t>
                      </a:r>
                    </a:p>
                  </a:txBody>
                  <a:tcPr anchor="ctr"/>
                </a:tc>
                <a:extLst>
                  <a:ext uri="{0D108BD9-81ED-4DB2-BD59-A6C34878D82A}">
                    <a16:rowId xmlns:a16="http://schemas.microsoft.com/office/drawing/2014/main" val="1469898063"/>
                  </a:ext>
                </a:extLst>
              </a:tr>
            </a:tbl>
          </a:graphicData>
        </a:graphic>
      </p:graphicFrame>
      <p:sp>
        <p:nvSpPr>
          <p:cNvPr id="5" name="TextBox 4">
            <a:extLst>
              <a:ext uri="{FF2B5EF4-FFF2-40B4-BE49-F238E27FC236}">
                <a16:creationId xmlns:a16="http://schemas.microsoft.com/office/drawing/2014/main" id="{D4AF7E4B-2B1A-F278-B8A8-C292002AD2ED}"/>
              </a:ext>
            </a:extLst>
          </p:cNvPr>
          <p:cNvSpPr txBox="1"/>
          <p:nvPr/>
        </p:nvSpPr>
        <p:spPr>
          <a:xfrm>
            <a:off x="459131" y="1689240"/>
            <a:ext cx="4641448" cy="584775"/>
          </a:xfrm>
          <a:prstGeom prst="rect">
            <a:avLst/>
          </a:prstGeom>
          <a:noFill/>
        </p:spPr>
        <p:txBody>
          <a:bodyPr wrap="square" rtlCol="0">
            <a:spAutoFit/>
          </a:bodyPr>
          <a:lstStyle/>
          <a:p>
            <a:r>
              <a:rPr lang="en-IN" sz="3200" dirty="0">
                <a:latin typeface="Aptos" panose="020B0004020202020204" pitchFamily="34" charset="0"/>
                <a:ea typeface="Sans Serif Collection" panose="020B0502040504020204" pitchFamily="34" charset="0"/>
                <a:cs typeface="Sans Serif Collection" panose="020B0502040504020204" pitchFamily="34" charset="0"/>
              </a:rPr>
              <a:t>TEAM MEMBERS :</a:t>
            </a:r>
          </a:p>
        </p:txBody>
      </p:sp>
      <p:pic>
        <p:nvPicPr>
          <p:cNvPr id="7" name="Picture 6">
            <a:extLst>
              <a:ext uri="{FF2B5EF4-FFF2-40B4-BE49-F238E27FC236}">
                <a16:creationId xmlns:a16="http://schemas.microsoft.com/office/drawing/2014/main" id="{61289E6E-8808-9389-B0C2-6F63D8932C82}"/>
              </a:ext>
            </a:extLst>
          </p:cNvPr>
          <p:cNvPicPr>
            <a:picLocks noChangeAspect="1"/>
          </p:cNvPicPr>
          <p:nvPr/>
        </p:nvPicPr>
        <p:blipFill>
          <a:blip r:embed="rId2"/>
          <a:stretch>
            <a:fillRect/>
          </a:stretch>
        </p:blipFill>
        <p:spPr>
          <a:xfrm>
            <a:off x="7986532" y="0"/>
            <a:ext cx="6643867" cy="8229600"/>
          </a:xfrm>
          <a:prstGeom prst="rect">
            <a:avLst/>
          </a:prstGeom>
        </p:spPr>
      </p:pic>
    </p:spTree>
    <p:extLst>
      <p:ext uri="{BB962C8B-B14F-4D97-AF65-F5344CB8AC3E}">
        <p14:creationId xmlns:p14="http://schemas.microsoft.com/office/powerpoint/2010/main" val="2143944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8693" y="666512"/>
            <a:ext cx="5703451" cy="712827"/>
          </a:xfrm>
          <a:prstGeom prst="rect">
            <a:avLst/>
          </a:prstGeom>
          <a:noFill/>
          <a:ln/>
        </p:spPr>
        <p:txBody>
          <a:bodyPr wrap="none" lIns="0" tIns="0" rIns="0" bIns="0" rtlCol="0" anchor="t"/>
          <a:lstStyle/>
          <a:p>
            <a:pPr marL="0" indent="0">
              <a:lnSpc>
                <a:spcPts val="5600"/>
              </a:lnSpc>
              <a:buNone/>
            </a:pPr>
            <a:r>
              <a:rPr lang="en-US" sz="4450" kern="0" spc="-90" dirty="0">
                <a:solidFill>
                  <a:srgbClr val="000000"/>
                </a:solidFill>
                <a:latin typeface="Source Serif Pro Semi Bold" pitchFamily="34" charset="0"/>
                <a:ea typeface="Source Serif Pro Semi Bold" pitchFamily="34" charset="-122"/>
                <a:cs typeface="Source Serif Pro Semi Bold" pitchFamily="34" charset="-120"/>
              </a:rPr>
              <a:t>Introduction</a:t>
            </a:r>
            <a:endParaRPr lang="en-US" sz="4450" dirty="0"/>
          </a:p>
        </p:txBody>
      </p:sp>
      <p:sp>
        <p:nvSpPr>
          <p:cNvPr id="3" name="Text 1"/>
          <p:cNvSpPr/>
          <p:nvPr/>
        </p:nvSpPr>
        <p:spPr>
          <a:xfrm>
            <a:off x="968693" y="1864042"/>
            <a:ext cx="12692896" cy="1163360"/>
          </a:xfrm>
          <a:prstGeom prst="rect">
            <a:avLst/>
          </a:prstGeom>
          <a:noFill/>
          <a:ln/>
        </p:spPr>
        <p:txBody>
          <a:bodyPr wrap="square" lIns="0" tIns="0" rIns="0" bIns="0" rtlCol="0" anchor="t"/>
          <a:lstStyle/>
          <a:p>
            <a:pPr marL="0" indent="0">
              <a:lnSpc>
                <a:spcPts val="3050"/>
              </a:lnSpc>
              <a:buNone/>
            </a:pPr>
            <a:r>
              <a:rPr lang="en-US" sz="1900" kern="0" spc="-38" dirty="0">
                <a:solidFill>
                  <a:srgbClr val="272525"/>
                </a:solidFill>
                <a:latin typeface="Source Sans Pro" pitchFamily="34" charset="0"/>
                <a:ea typeface="Source Sans Pro" pitchFamily="34" charset="-122"/>
                <a:cs typeface="Source Sans Pro" pitchFamily="34" charset="-120"/>
              </a:rPr>
              <a:t>Recent advancements in machine learning (ML) have significantly contributed to addressing complex problems across industries, particularly in environmental science. Accurate prediction of air quality is crucial for public health and policy-making. However, traditional statistical methods often fail to capture the complexities of environmental data, leading to suboptimal predictions.</a:t>
            </a:r>
            <a:endParaRPr lang="en-US" sz="1900" dirty="0"/>
          </a:p>
        </p:txBody>
      </p:sp>
      <p:sp>
        <p:nvSpPr>
          <p:cNvPr id="4" name="Shape 2"/>
          <p:cNvSpPr/>
          <p:nvPr/>
        </p:nvSpPr>
        <p:spPr>
          <a:xfrm>
            <a:off x="968693" y="3572708"/>
            <a:ext cx="545306" cy="545306"/>
          </a:xfrm>
          <a:prstGeom prst="roundRect">
            <a:avLst>
              <a:gd name="adj" fmla="val 18670"/>
            </a:avLst>
          </a:prstGeom>
          <a:solidFill>
            <a:srgbClr val="F0D4F7"/>
          </a:solidFill>
          <a:ln w="7620">
            <a:solidFill>
              <a:srgbClr val="D6BADD"/>
            </a:solidFill>
            <a:prstDash val="solid"/>
          </a:ln>
        </p:spPr>
      </p:sp>
      <p:sp>
        <p:nvSpPr>
          <p:cNvPr id="5" name="Text 3"/>
          <p:cNvSpPr/>
          <p:nvPr/>
        </p:nvSpPr>
        <p:spPr>
          <a:xfrm>
            <a:off x="1155740" y="3674269"/>
            <a:ext cx="171093" cy="342186"/>
          </a:xfrm>
          <a:prstGeom prst="rect">
            <a:avLst/>
          </a:prstGeom>
          <a:noFill/>
          <a:ln/>
        </p:spPr>
        <p:txBody>
          <a:bodyPr wrap="none" lIns="0" tIns="0" rIns="0" bIns="0" rtlCol="0" anchor="t"/>
          <a:lstStyle/>
          <a:p>
            <a:pPr marL="0" indent="0" algn="ctr">
              <a:lnSpc>
                <a:spcPts val="2650"/>
              </a:lnSpc>
              <a:buNone/>
            </a:pPr>
            <a:r>
              <a:rPr lang="en-US" sz="2650" kern="0" spc="-54"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6" name="Text 4"/>
          <p:cNvSpPr/>
          <p:nvPr/>
        </p:nvSpPr>
        <p:spPr>
          <a:xfrm>
            <a:off x="1756291" y="3572708"/>
            <a:ext cx="2851666" cy="356354"/>
          </a:xfrm>
          <a:prstGeom prst="rect">
            <a:avLst/>
          </a:prstGeom>
          <a:noFill/>
          <a:ln/>
        </p:spPr>
        <p:txBody>
          <a:bodyPr wrap="none" lIns="0" tIns="0" rIns="0" bIns="0" rtlCol="0" anchor="t"/>
          <a:lstStyle/>
          <a:p>
            <a:pPr marL="0" indent="0">
              <a:lnSpc>
                <a:spcPts val="2800"/>
              </a:lnSpc>
              <a:buNone/>
            </a:pPr>
            <a:r>
              <a:rPr lang="en-US" sz="2200" kern="0" spc="-45" dirty="0">
                <a:solidFill>
                  <a:srgbClr val="272525"/>
                </a:solidFill>
                <a:latin typeface="Source Serif Pro Semi Bold" pitchFamily="34" charset="0"/>
                <a:ea typeface="Source Serif Pro Semi Bold" pitchFamily="34" charset="-122"/>
                <a:cs typeface="Source Serif Pro Semi Bold" pitchFamily="34" charset="-120"/>
              </a:rPr>
              <a:t>Background</a:t>
            </a:r>
            <a:endParaRPr lang="en-US" sz="2200" dirty="0"/>
          </a:p>
        </p:txBody>
      </p:sp>
      <p:sp>
        <p:nvSpPr>
          <p:cNvPr id="7" name="Text 5"/>
          <p:cNvSpPr/>
          <p:nvPr/>
        </p:nvSpPr>
        <p:spPr>
          <a:xfrm>
            <a:off x="1756291" y="4074438"/>
            <a:ext cx="3281839" cy="1551146"/>
          </a:xfrm>
          <a:prstGeom prst="rect">
            <a:avLst/>
          </a:prstGeom>
          <a:noFill/>
          <a:ln/>
        </p:spPr>
        <p:txBody>
          <a:bodyPr wrap="square" lIns="0" tIns="0" rIns="0" bIns="0" rtlCol="0" anchor="t"/>
          <a:lstStyle/>
          <a:p>
            <a:pPr marL="0" indent="0">
              <a:lnSpc>
                <a:spcPts val="3050"/>
              </a:lnSpc>
              <a:buNone/>
            </a:pPr>
            <a:r>
              <a:rPr lang="en-US" sz="1900" kern="0" spc="-38" dirty="0">
                <a:solidFill>
                  <a:srgbClr val="272525"/>
                </a:solidFill>
                <a:latin typeface="Source Sans Pro" pitchFamily="34" charset="0"/>
                <a:ea typeface="Source Sans Pro" pitchFamily="34" charset="-122"/>
                <a:cs typeface="Source Sans Pro" pitchFamily="34" charset="-120"/>
              </a:rPr>
              <a:t>This study aims to address this gap by analyzing air quality index predictions through various machine learning techniques.</a:t>
            </a:r>
            <a:endParaRPr lang="en-US" sz="1900" dirty="0"/>
          </a:p>
        </p:txBody>
      </p:sp>
      <p:sp>
        <p:nvSpPr>
          <p:cNvPr id="8" name="Shape 6"/>
          <p:cNvSpPr/>
          <p:nvPr/>
        </p:nvSpPr>
        <p:spPr>
          <a:xfrm>
            <a:off x="5280422" y="3572708"/>
            <a:ext cx="545306" cy="545306"/>
          </a:xfrm>
          <a:prstGeom prst="roundRect">
            <a:avLst>
              <a:gd name="adj" fmla="val 18670"/>
            </a:avLst>
          </a:prstGeom>
          <a:solidFill>
            <a:srgbClr val="F0D4F7"/>
          </a:solidFill>
          <a:ln w="7620">
            <a:solidFill>
              <a:srgbClr val="D6BADD"/>
            </a:solidFill>
            <a:prstDash val="solid"/>
          </a:ln>
        </p:spPr>
      </p:sp>
      <p:sp>
        <p:nvSpPr>
          <p:cNvPr id="9" name="Text 7"/>
          <p:cNvSpPr/>
          <p:nvPr/>
        </p:nvSpPr>
        <p:spPr>
          <a:xfrm>
            <a:off x="5467469" y="3674269"/>
            <a:ext cx="171093" cy="342186"/>
          </a:xfrm>
          <a:prstGeom prst="rect">
            <a:avLst/>
          </a:prstGeom>
          <a:noFill/>
          <a:ln/>
        </p:spPr>
        <p:txBody>
          <a:bodyPr wrap="none" lIns="0" tIns="0" rIns="0" bIns="0" rtlCol="0" anchor="t"/>
          <a:lstStyle/>
          <a:p>
            <a:pPr marL="0" indent="0" algn="ctr">
              <a:lnSpc>
                <a:spcPts val="2650"/>
              </a:lnSpc>
              <a:buNone/>
            </a:pPr>
            <a:r>
              <a:rPr lang="en-US" sz="2650" kern="0" spc="-54"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0" name="Text 8"/>
          <p:cNvSpPr/>
          <p:nvPr/>
        </p:nvSpPr>
        <p:spPr>
          <a:xfrm>
            <a:off x="6068020" y="3572708"/>
            <a:ext cx="2851666" cy="356354"/>
          </a:xfrm>
          <a:prstGeom prst="rect">
            <a:avLst/>
          </a:prstGeom>
          <a:noFill/>
          <a:ln/>
        </p:spPr>
        <p:txBody>
          <a:bodyPr wrap="none" lIns="0" tIns="0" rIns="0" bIns="0" rtlCol="0" anchor="t"/>
          <a:lstStyle/>
          <a:p>
            <a:pPr marL="0" indent="0">
              <a:lnSpc>
                <a:spcPts val="2800"/>
              </a:lnSpc>
              <a:buNone/>
            </a:pPr>
            <a:r>
              <a:rPr lang="en-US" sz="2200" kern="0" spc="-45" dirty="0">
                <a:solidFill>
                  <a:srgbClr val="272525"/>
                </a:solidFill>
                <a:latin typeface="Source Serif Pro Semi Bold" pitchFamily="34" charset="0"/>
                <a:ea typeface="Source Serif Pro Semi Bold" pitchFamily="34" charset="-122"/>
                <a:cs typeface="Source Serif Pro Semi Bold" pitchFamily="34" charset="-120"/>
              </a:rPr>
              <a:t>Research Problem</a:t>
            </a:r>
            <a:endParaRPr lang="en-US" sz="2200" dirty="0"/>
          </a:p>
        </p:txBody>
      </p:sp>
      <p:sp>
        <p:nvSpPr>
          <p:cNvPr id="11" name="Text 9"/>
          <p:cNvSpPr/>
          <p:nvPr/>
        </p:nvSpPr>
        <p:spPr>
          <a:xfrm>
            <a:off x="6068020" y="4074438"/>
            <a:ext cx="3281839" cy="3490079"/>
          </a:xfrm>
          <a:prstGeom prst="rect">
            <a:avLst/>
          </a:prstGeom>
          <a:noFill/>
          <a:ln/>
        </p:spPr>
        <p:txBody>
          <a:bodyPr wrap="square" lIns="0" tIns="0" rIns="0" bIns="0" rtlCol="0" anchor="t"/>
          <a:lstStyle/>
          <a:p>
            <a:pPr marL="0" indent="0">
              <a:lnSpc>
                <a:spcPts val="3050"/>
              </a:lnSpc>
              <a:buNone/>
            </a:pPr>
            <a:r>
              <a:rPr lang="en-US" sz="1900" kern="0" spc="-38" dirty="0">
                <a:solidFill>
                  <a:srgbClr val="272525"/>
                </a:solidFill>
                <a:latin typeface="Source Sans Pro" pitchFamily="34" charset="0"/>
                <a:ea typeface="Source Sans Pro" pitchFamily="34" charset="-122"/>
                <a:cs typeface="Source Sans Pro" pitchFamily="34" charset="-120"/>
              </a:rPr>
              <a:t>The specific challenge in predicting AQI values is the lack of effective algorithms that can handle the nonlinear relationships in environmental data. Despite advancements, existing methods often fall short in accuracy, resulting in unreliable forecasts.</a:t>
            </a:r>
            <a:endParaRPr lang="en-US" sz="1900" dirty="0"/>
          </a:p>
        </p:txBody>
      </p:sp>
      <p:sp>
        <p:nvSpPr>
          <p:cNvPr id="12" name="Shape 10"/>
          <p:cNvSpPr/>
          <p:nvPr/>
        </p:nvSpPr>
        <p:spPr>
          <a:xfrm>
            <a:off x="9592151" y="3572708"/>
            <a:ext cx="545306" cy="545306"/>
          </a:xfrm>
          <a:prstGeom prst="roundRect">
            <a:avLst>
              <a:gd name="adj" fmla="val 18670"/>
            </a:avLst>
          </a:prstGeom>
          <a:solidFill>
            <a:srgbClr val="F0D4F7"/>
          </a:solidFill>
          <a:ln w="7620">
            <a:solidFill>
              <a:srgbClr val="D6BADD"/>
            </a:solidFill>
            <a:prstDash val="solid"/>
          </a:ln>
        </p:spPr>
      </p:sp>
      <p:sp>
        <p:nvSpPr>
          <p:cNvPr id="13" name="Text 11"/>
          <p:cNvSpPr/>
          <p:nvPr/>
        </p:nvSpPr>
        <p:spPr>
          <a:xfrm>
            <a:off x="9779198" y="3674269"/>
            <a:ext cx="171093" cy="342186"/>
          </a:xfrm>
          <a:prstGeom prst="rect">
            <a:avLst/>
          </a:prstGeom>
          <a:noFill/>
          <a:ln/>
        </p:spPr>
        <p:txBody>
          <a:bodyPr wrap="none" lIns="0" tIns="0" rIns="0" bIns="0" rtlCol="0" anchor="t"/>
          <a:lstStyle/>
          <a:p>
            <a:pPr marL="0" indent="0" algn="ctr">
              <a:lnSpc>
                <a:spcPts val="2650"/>
              </a:lnSpc>
              <a:buNone/>
            </a:pPr>
            <a:r>
              <a:rPr lang="en-US" sz="2650" kern="0" spc="-54"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4" name="Text 12"/>
          <p:cNvSpPr/>
          <p:nvPr/>
        </p:nvSpPr>
        <p:spPr>
          <a:xfrm>
            <a:off x="10379750" y="3572708"/>
            <a:ext cx="2851666" cy="356354"/>
          </a:xfrm>
          <a:prstGeom prst="rect">
            <a:avLst/>
          </a:prstGeom>
          <a:noFill/>
          <a:ln/>
        </p:spPr>
        <p:txBody>
          <a:bodyPr wrap="none" lIns="0" tIns="0" rIns="0" bIns="0" rtlCol="0" anchor="t"/>
          <a:lstStyle/>
          <a:p>
            <a:pPr marL="0" indent="0">
              <a:lnSpc>
                <a:spcPts val="2800"/>
              </a:lnSpc>
              <a:buNone/>
            </a:pPr>
            <a:r>
              <a:rPr lang="en-US" sz="2200" kern="0" spc="-45" dirty="0">
                <a:solidFill>
                  <a:srgbClr val="272525"/>
                </a:solidFill>
                <a:latin typeface="Source Serif Pro Semi Bold" pitchFamily="34" charset="0"/>
                <a:ea typeface="Source Serif Pro Semi Bold" pitchFamily="34" charset="-122"/>
                <a:cs typeface="Source Serif Pro Semi Bold" pitchFamily="34" charset="-120"/>
              </a:rPr>
              <a:t>Objectives</a:t>
            </a:r>
            <a:endParaRPr lang="en-US" sz="2200" dirty="0"/>
          </a:p>
        </p:txBody>
      </p:sp>
      <p:sp>
        <p:nvSpPr>
          <p:cNvPr id="15" name="Text 13"/>
          <p:cNvSpPr/>
          <p:nvPr/>
        </p:nvSpPr>
        <p:spPr>
          <a:xfrm>
            <a:off x="10379750" y="4074438"/>
            <a:ext cx="3281839" cy="1551146"/>
          </a:xfrm>
          <a:prstGeom prst="rect">
            <a:avLst/>
          </a:prstGeom>
          <a:noFill/>
          <a:ln/>
        </p:spPr>
        <p:txBody>
          <a:bodyPr wrap="square" lIns="0" tIns="0" rIns="0" bIns="0" rtlCol="0" anchor="t"/>
          <a:lstStyle/>
          <a:p>
            <a:pPr marL="0" indent="0">
              <a:lnSpc>
                <a:spcPts val="3050"/>
              </a:lnSpc>
              <a:buNone/>
            </a:pPr>
            <a:r>
              <a:rPr lang="en-US" sz="1900" kern="0" spc="-38" dirty="0">
                <a:solidFill>
                  <a:srgbClr val="272525"/>
                </a:solidFill>
                <a:latin typeface="Source Sans Pro" pitchFamily="34" charset="0"/>
                <a:ea typeface="Source Sans Pro" pitchFamily="34" charset="-122"/>
                <a:cs typeface="Source Sans Pro" pitchFamily="34" charset="-120"/>
              </a:rPr>
              <a:t>This research aims to explore various machine learning algorithms to enhance the accuracy of AQI predictions.</a:t>
            </a:r>
            <a:endParaRPr lang="en-US" sz="1900" dirty="0"/>
          </a:p>
        </p:txBody>
      </p:sp>
      <p:sp>
        <p:nvSpPr>
          <p:cNvPr id="16" name="Rectangle 15">
            <a:extLst>
              <a:ext uri="{FF2B5EF4-FFF2-40B4-BE49-F238E27FC236}">
                <a16:creationId xmlns:a16="http://schemas.microsoft.com/office/drawing/2014/main" id="{F4B15EFC-5A56-F56D-9B34-F17CB6351785}"/>
              </a:ext>
            </a:extLst>
          </p:cNvPr>
          <p:cNvSpPr/>
          <p:nvPr/>
        </p:nvSpPr>
        <p:spPr>
          <a:xfrm>
            <a:off x="12422459" y="7805854"/>
            <a:ext cx="2107580"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1005418"/>
            <a:ext cx="5809059" cy="726043"/>
          </a:xfrm>
          <a:prstGeom prst="rect">
            <a:avLst/>
          </a:prstGeom>
          <a:noFill/>
          <a:ln/>
        </p:spPr>
        <p:txBody>
          <a:bodyPr wrap="none" lIns="0" tIns="0" rIns="0" bIns="0" rtlCol="0" anchor="t"/>
          <a:lstStyle/>
          <a:p>
            <a:pPr marL="0" indent="0">
              <a:lnSpc>
                <a:spcPts val="5700"/>
              </a:lnSpc>
              <a:buNone/>
            </a:pPr>
            <a:r>
              <a:rPr lang="en-US" sz="4550" kern="0" spc="-91" dirty="0">
                <a:solidFill>
                  <a:srgbClr val="000000"/>
                </a:solidFill>
                <a:latin typeface="Source Serif Pro Semi Bold" pitchFamily="34" charset="0"/>
                <a:ea typeface="Source Serif Pro Semi Bold" pitchFamily="34" charset="-122"/>
                <a:cs typeface="Source Serif Pro Semi Bold" pitchFamily="34" charset="-120"/>
              </a:rPr>
              <a:t>Dataset Description</a:t>
            </a:r>
            <a:endParaRPr lang="en-US" sz="4550" dirty="0"/>
          </a:p>
        </p:txBody>
      </p:sp>
      <p:sp>
        <p:nvSpPr>
          <p:cNvPr id="3" name="Text 1"/>
          <p:cNvSpPr/>
          <p:nvPr/>
        </p:nvSpPr>
        <p:spPr>
          <a:xfrm>
            <a:off x="955238" y="2134186"/>
            <a:ext cx="12692896" cy="2642733"/>
          </a:xfrm>
          <a:prstGeom prst="rect">
            <a:avLst/>
          </a:prstGeom>
          <a:noFill/>
          <a:ln/>
        </p:spPr>
        <p:txBody>
          <a:bodyPr wrap="square" lIns="0" tIns="0" rIns="0" bIns="0" rtlCol="0" anchor="t"/>
          <a:lstStyle/>
          <a:p>
            <a:pPr>
              <a:lnSpc>
                <a:spcPct val="150000"/>
              </a:lnSpc>
            </a:pPr>
            <a:r>
              <a:rPr lang="en-US" sz="2000"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The prediction of air quality index (AQI) values using various machine learning methods analyzes a dataset containing features like so2, no2, rspm, and spm, employing performance metrics like RMSE and accuracy to compare models. The results highlight the effectiveness of Random Forest Regressor in achieving superior performance, emphasizing the potential of machine learning in environmental monitoring and air quality management.</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The dataset consists of 25,513 samples with 4 features: </a:t>
            </a:r>
            <a:r>
              <a:rPr lang="en-US" sz="2000"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so2, no2, rspm, and spm </a:t>
            </a:r>
            <a:r>
              <a:rPr lang="en-US" sz="2000" kern="0" spc="-39" dirty="0">
                <a:solidFill>
                  <a:srgbClr val="272525"/>
                </a:solidFill>
                <a:latin typeface="Times New Roman" panose="02020603050405020304" pitchFamily="18" charset="0"/>
                <a:ea typeface="Source Sans Pro" pitchFamily="34" charset="-122"/>
                <a:cs typeface="Times New Roman" panose="02020603050405020304" pitchFamily="18" charset="0"/>
              </a:rPr>
              <a:t>with AQI as the target variable. Data preprocessing involved handling missing values, normalisation, and feature engineering to improve model performance.</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955238" y="5805249"/>
            <a:ext cx="2904530" cy="363141"/>
          </a:xfrm>
          <a:prstGeom prst="rect">
            <a:avLst/>
          </a:prstGeom>
          <a:noFill/>
          <a:ln/>
        </p:spPr>
        <p:txBody>
          <a:bodyPr wrap="none" lIns="0" tIns="0" rIns="0" bIns="0" rtlCol="0" anchor="t"/>
          <a:lstStyle/>
          <a:p>
            <a:pPr marL="0" indent="0">
              <a:lnSpc>
                <a:spcPts val="2850"/>
              </a:lnSpc>
              <a:buNone/>
            </a:pPr>
            <a:r>
              <a:rPr lang="en-US" sz="2250" kern="0" spc="-46" dirty="0">
                <a:solidFill>
                  <a:srgbClr val="000000"/>
                </a:solidFill>
                <a:latin typeface="Source Serif Pro Semi Bold" pitchFamily="34" charset="0"/>
                <a:ea typeface="Source Serif Pro Semi Bold" pitchFamily="34" charset="-122"/>
                <a:cs typeface="Source Serif Pro Semi Bold" pitchFamily="34" charset="-120"/>
              </a:rPr>
              <a:t>Features</a:t>
            </a:r>
            <a:endParaRPr lang="en-US" sz="2250" dirty="0"/>
          </a:p>
        </p:txBody>
      </p:sp>
      <p:sp>
        <p:nvSpPr>
          <p:cNvPr id="5" name="Text 3"/>
          <p:cNvSpPr/>
          <p:nvPr/>
        </p:nvSpPr>
        <p:spPr>
          <a:xfrm>
            <a:off x="968693" y="6373659"/>
            <a:ext cx="3828931"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6" name="Text 4"/>
          <p:cNvSpPr/>
          <p:nvPr/>
        </p:nvSpPr>
        <p:spPr>
          <a:xfrm>
            <a:off x="5407462" y="5805249"/>
            <a:ext cx="2904530" cy="363141"/>
          </a:xfrm>
          <a:prstGeom prst="rect">
            <a:avLst/>
          </a:prstGeom>
          <a:noFill/>
          <a:ln/>
        </p:spPr>
        <p:txBody>
          <a:bodyPr wrap="none" lIns="0" tIns="0" rIns="0" bIns="0" rtlCol="0" anchor="t"/>
          <a:lstStyle/>
          <a:p>
            <a:pPr marL="0" indent="0">
              <a:lnSpc>
                <a:spcPts val="2850"/>
              </a:lnSpc>
              <a:buNone/>
            </a:pPr>
            <a:r>
              <a:rPr lang="en-US" sz="2250" kern="0" spc="-46" dirty="0">
                <a:solidFill>
                  <a:srgbClr val="000000"/>
                </a:solidFill>
                <a:latin typeface="Source Serif Pro Semi Bold" pitchFamily="34" charset="0"/>
                <a:ea typeface="Source Serif Pro Semi Bold" pitchFamily="34" charset="-122"/>
                <a:cs typeface="Source Serif Pro Semi Bold" pitchFamily="34" charset="-120"/>
              </a:rPr>
              <a:t>Target Variable</a:t>
            </a:r>
            <a:endParaRPr lang="en-US" sz="2250" dirty="0"/>
          </a:p>
        </p:txBody>
      </p:sp>
      <p:sp>
        <p:nvSpPr>
          <p:cNvPr id="7" name="Text 5"/>
          <p:cNvSpPr/>
          <p:nvPr/>
        </p:nvSpPr>
        <p:spPr>
          <a:xfrm>
            <a:off x="5407462" y="6373658"/>
            <a:ext cx="3828931"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Source Sans Pro" pitchFamily="34" charset="0"/>
                <a:ea typeface="Source Sans Pro" pitchFamily="34" charset="-122"/>
                <a:cs typeface="Source Sans Pro" pitchFamily="34" charset="-120"/>
              </a:rPr>
              <a:t>AQI</a:t>
            </a:r>
            <a:endParaRPr lang="en-US" sz="1900" dirty="0"/>
          </a:p>
        </p:txBody>
      </p:sp>
      <p:sp>
        <p:nvSpPr>
          <p:cNvPr id="8" name="Text 6"/>
          <p:cNvSpPr/>
          <p:nvPr/>
        </p:nvSpPr>
        <p:spPr>
          <a:xfrm>
            <a:off x="9846231" y="5805248"/>
            <a:ext cx="2904530" cy="363141"/>
          </a:xfrm>
          <a:prstGeom prst="rect">
            <a:avLst/>
          </a:prstGeom>
          <a:noFill/>
          <a:ln/>
        </p:spPr>
        <p:txBody>
          <a:bodyPr wrap="none" lIns="0" tIns="0" rIns="0" bIns="0" rtlCol="0" anchor="t"/>
          <a:lstStyle/>
          <a:p>
            <a:pPr marL="0" indent="0">
              <a:lnSpc>
                <a:spcPts val="2850"/>
              </a:lnSpc>
              <a:buNone/>
            </a:pPr>
            <a:r>
              <a:rPr lang="en-US" sz="2250" kern="0" spc="-46" dirty="0">
                <a:solidFill>
                  <a:srgbClr val="000000"/>
                </a:solidFill>
                <a:latin typeface="Source Serif Pro Semi Bold" pitchFamily="34" charset="0"/>
                <a:ea typeface="Source Serif Pro Semi Bold" pitchFamily="34" charset="-122"/>
                <a:cs typeface="Source Serif Pro Semi Bold" pitchFamily="34" charset="-120"/>
              </a:rPr>
              <a:t>Data Preprocessing</a:t>
            </a:r>
            <a:endParaRPr lang="en-US" sz="2250" dirty="0"/>
          </a:p>
        </p:txBody>
      </p:sp>
      <p:sp>
        <p:nvSpPr>
          <p:cNvPr id="9" name="Text 7"/>
          <p:cNvSpPr/>
          <p:nvPr/>
        </p:nvSpPr>
        <p:spPr>
          <a:xfrm>
            <a:off x="9846231" y="6373658"/>
            <a:ext cx="382893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Source Sans Pro" pitchFamily="34" charset="0"/>
                <a:ea typeface="Source Sans Pro" pitchFamily="34" charset="-122"/>
                <a:cs typeface="Source Sans Pro" pitchFamily="34" charset="-120"/>
              </a:rPr>
              <a:t>Handling missing values, normalisation, and feature engineering.</a:t>
            </a:r>
            <a:endParaRPr lang="en-US" sz="1900" dirty="0"/>
          </a:p>
        </p:txBody>
      </p:sp>
      <p:sp>
        <p:nvSpPr>
          <p:cNvPr id="10" name="Rectangle 9">
            <a:extLst>
              <a:ext uri="{FF2B5EF4-FFF2-40B4-BE49-F238E27FC236}">
                <a16:creationId xmlns:a16="http://schemas.microsoft.com/office/drawing/2014/main" id="{BA6DE8DC-B533-0BF4-0896-9757F1C08E80}"/>
              </a:ext>
            </a:extLst>
          </p:cNvPr>
          <p:cNvSpPr/>
          <p:nvPr/>
        </p:nvSpPr>
        <p:spPr>
          <a:xfrm>
            <a:off x="12500517" y="7605132"/>
            <a:ext cx="2051824" cy="624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C4C5C64-3DC4-8081-387D-643EA25FED45}"/>
              </a:ext>
            </a:extLst>
          </p:cNvPr>
          <p:cNvSpPr txBox="1"/>
          <p:nvPr/>
        </p:nvSpPr>
        <p:spPr>
          <a:xfrm>
            <a:off x="955238" y="6399376"/>
            <a:ext cx="2731626" cy="384721"/>
          </a:xfrm>
          <a:prstGeom prst="rect">
            <a:avLst/>
          </a:prstGeom>
          <a:noFill/>
        </p:spPr>
        <p:txBody>
          <a:bodyPr wrap="square">
            <a:spAutoFit/>
          </a:bodyPr>
          <a:lstStyle/>
          <a:p>
            <a:r>
              <a:rPr lang="en-US" sz="1900" kern="0" spc="-39" dirty="0">
                <a:solidFill>
                  <a:srgbClr val="272525"/>
                </a:solidFill>
                <a:latin typeface="Source Sans Pro" pitchFamily="34" charset="0"/>
                <a:ea typeface="Source Sans Pro" pitchFamily="34" charset="-122"/>
              </a:rPr>
              <a:t>so2, no2, rspm, and spm</a:t>
            </a:r>
            <a:endParaRPr lang="en-IN" sz="1900" kern="0" spc="-39" dirty="0">
              <a:solidFill>
                <a:srgbClr val="272525"/>
              </a:solidFill>
              <a:latin typeface="Source Sans Pro" pitchFamily="34" charset="0"/>
              <a:ea typeface="Source Sans Pro"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68693" y="609243"/>
            <a:ext cx="5883473" cy="650915"/>
          </a:xfrm>
          <a:prstGeom prst="rect">
            <a:avLst/>
          </a:prstGeom>
          <a:noFill/>
          <a:ln/>
        </p:spPr>
        <p:txBody>
          <a:bodyPr wrap="none" lIns="0" tIns="0" rIns="0" bIns="0" rtlCol="0" anchor="t"/>
          <a:lstStyle/>
          <a:p>
            <a:pPr marL="0" indent="0">
              <a:lnSpc>
                <a:spcPts val="5100"/>
              </a:lnSpc>
              <a:buNone/>
            </a:pPr>
            <a:r>
              <a:rPr lang="en-US" sz="4100" kern="0" spc="-82" dirty="0">
                <a:solidFill>
                  <a:srgbClr val="000000"/>
                </a:solidFill>
                <a:latin typeface="Source Serif Pro Semi Bold" pitchFamily="34" charset="0"/>
                <a:ea typeface="Source Serif Pro Semi Bold" pitchFamily="34" charset="-122"/>
                <a:cs typeface="Source Serif Pro Semi Bold" pitchFamily="34" charset="-120"/>
              </a:rPr>
              <a:t>Machine Learning Models</a:t>
            </a:r>
            <a:endParaRPr lang="en-US" sz="4100" dirty="0"/>
          </a:p>
        </p:txBody>
      </p:sp>
      <p:sp>
        <p:nvSpPr>
          <p:cNvPr id="3" name="Text 1"/>
          <p:cNvSpPr/>
          <p:nvPr/>
        </p:nvSpPr>
        <p:spPr>
          <a:xfrm>
            <a:off x="968693" y="1702713"/>
            <a:ext cx="12692896" cy="35409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This study implements several machine learning algorithms, including both regression and classification models.</a:t>
            </a:r>
            <a:endParaRPr lang="en-US" sz="1700" dirty="0"/>
          </a:p>
        </p:txBody>
      </p:sp>
      <p:sp>
        <p:nvSpPr>
          <p:cNvPr id="4" name="Shape 2"/>
          <p:cNvSpPr/>
          <p:nvPr/>
        </p:nvSpPr>
        <p:spPr>
          <a:xfrm>
            <a:off x="968693" y="2305764"/>
            <a:ext cx="4083487" cy="1978104"/>
          </a:xfrm>
          <a:prstGeom prst="roundRect">
            <a:avLst>
              <a:gd name="adj" fmla="val 4699"/>
            </a:avLst>
          </a:prstGeom>
          <a:solidFill>
            <a:srgbClr val="F0D4F7"/>
          </a:solidFill>
          <a:ln w="7620">
            <a:solidFill>
              <a:srgbClr val="D6BADD"/>
            </a:solidFill>
            <a:prstDash val="solid"/>
          </a:ln>
        </p:spPr>
      </p:sp>
      <p:sp>
        <p:nvSpPr>
          <p:cNvPr id="5" name="Text 3"/>
          <p:cNvSpPr/>
          <p:nvPr/>
        </p:nvSpPr>
        <p:spPr>
          <a:xfrm>
            <a:off x="1197531" y="2534603"/>
            <a:ext cx="2603540" cy="325398"/>
          </a:xfrm>
          <a:prstGeom prst="rect">
            <a:avLst/>
          </a:prstGeom>
          <a:noFill/>
          <a:ln/>
        </p:spPr>
        <p:txBody>
          <a:bodyPr wrap="none" lIns="0" tIns="0" rIns="0" bIns="0" rtlCol="0" anchor="t"/>
          <a:lstStyle/>
          <a:p>
            <a:pPr marL="0" indent="0">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Linear Regression</a:t>
            </a:r>
            <a:endParaRPr lang="en-US" sz="2050" dirty="0"/>
          </a:p>
        </p:txBody>
      </p:sp>
      <p:sp>
        <p:nvSpPr>
          <p:cNvPr id="6" name="Text 4"/>
          <p:cNvSpPr/>
          <p:nvPr/>
        </p:nvSpPr>
        <p:spPr>
          <a:xfrm>
            <a:off x="1197531" y="2992755"/>
            <a:ext cx="3625810" cy="1062276"/>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 linear approach to modelling the relationship between features and the target variable.</a:t>
            </a:r>
            <a:endParaRPr lang="en-US" sz="1700" dirty="0"/>
          </a:p>
        </p:txBody>
      </p:sp>
      <p:sp>
        <p:nvSpPr>
          <p:cNvPr id="7" name="Shape 5"/>
          <p:cNvSpPr/>
          <p:nvPr/>
        </p:nvSpPr>
        <p:spPr>
          <a:xfrm>
            <a:off x="5273397" y="2305764"/>
            <a:ext cx="4083487" cy="1978104"/>
          </a:xfrm>
          <a:prstGeom prst="roundRect">
            <a:avLst>
              <a:gd name="adj" fmla="val 4699"/>
            </a:avLst>
          </a:prstGeom>
          <a:solidFill>
            <a:srgbClr val="F0D4F7"/>
          </a:solidFill>
          <a:ln w="7620">
            <a:solidFill>
              <a:srgbClr val="D6BADD"/>
            </a:solidFill>
            <a:prstDash val="solid"/>
          </a:ln>
        </p:spPr>
      </p:sp>
      <p:sp>
        <p:nvSpPr>
          <p:cNvPr id="8" name="Text 6"/>
          <p:cNvSpPr/>
          <p:nvPr/>
        </p:nvSpPr>
        <p:spPr>
          <a:xfrm>
            <a:off x="5502235" y="2534603"/>
            <a:ext cx="2731532" cy="325398"/>
          </a:xfrm>
          <a:prstGeom prst="rect">
            <a:avLst/>
          </a:prstGeom>
          <a:noFill/>
          <a:ln/>
        </p:spPr>
        <p:txBody>
          <a:bodyPr wrap="none" lIns="0" tIns="0" rIns="0" bIns="0" rtlCol="0" anchor="t"/>
          <a:lstStyle/>
          <a:p>
            <a:pPr marL="0" indent="0">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Decision Tree Regressor</a:t>
            </a:r>
            <a:endParaRPr lang="en-US" sz="2050" dirty="0"/>
          </a:p>
        </p:txBody>
      </p:sp>
      <p:sp>
        <p:nvSpPr>
          <p:cNvPr id="9" name="Text 7"/>
          <p:cNvSpPr/>
          <p:nvPr/>
        </p:nvSpPr>
        <p:spPr>
          <a:xfrm>
            <a:off x="5502235" y="2992755"/>
            <a:ext cx="3625810" cy="708184"/>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 tree-based model that makes predictions based on decision rules.</a:t>
            </a:r>
            <a:endParaRPr lang="en-US" sz="1700" dirty="0"/>
          </a:p>
        </p:txBody>
      </p:sp>
      <p:sp>
        <p:nvSpPr>
          <p:cNvPr id="10" name="Shape 8"/>
          <p:cNvSpPr/>
          <p:nvPr/>
        </p:nvSpPr>
        <p:spPr>
          <a:xfrm>
            <a:off x="9578102" y="2305764"/>
            <a:ext cx="4083487" cy="1978104"/>
          </a:xfrm>
          <a:prstGeom prst="roundRect">
            <a:avLst>
              <a:gd name="adj" fmla="val 4699"/>
            </a:avLst>
          </a:prstGeom>
          <a:solidFill>
            <a:srgbClr val="F0D4F7"/>
          </a:solidFill>
          <a:ln w="7620">
            <a:solidFill>
              <a:srgbClr val="D6BADD"/>
            </a:solidFill>
            <a:prstDash val="solid"/>
          </a:ln>
        </p:spPr>
      </p:sp>
      <p:sp>
        <p:nvSpPr>
          <p:cNvPr id="11" name="Text 9"/>
          <p:cNvSpPr/>
          <p:nvPr/>
        </p:nvSpPr>
        <p:spPr>
          <a:xfrm>
            <a:off x="9806940" y="2534603"/>
            <a:ext cx="2906197" cy="325398"/>
          </a:xfrm>
          <a:prstGeom prst="rect">
            <a:avLst/>
          </a:prstGeom>
          <a:noFill/>
          <a:ln/>
        </p:spPr>
        <p:txBody>
          <a:bodyPr wrap="none" lIns="0" tIns="0" rIns="0" bIns="0" rtlCol="0" anchor="t"/>
          <a:lstStyle/>
          <a:p>
            <a:pPr marL="0" indent="0">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Random Forest Regressor</a:t>
            </a:r>
            <a:endParaRPr lang="en-US" sz="2050" dirty="0"/>
          </a:p>
        </p:txBody>
      </p:sp>
      <p:sp>
        <p:nvSpPr>
          <p:cNvPr id="12" name="Text 10"/>
          <p:cNvSpPr/>
          <p:nvPr/>
        </p:nvSpPr>
        <p:spPr>
          <a:xfrm>
            <a:off x="9806940" y="2992755"/>
            <a:ext cx="3625810" cy="1062276"/>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An ensemble method that combines multiple decision trees to improve accuracy and control overfitting.</a:t>
            </a:r>
            <a:endParaRPr lang="en-US" sz="1700" dirty="0"/>
          </a:p>
        </p:txBody>
      </p:sp>
      <p:sp>
        <p:nvSpPr>
          <p:cNvPr id="13" name="Shape 11"/>
          <p:cNvSpPr/>
          <p:nvPr/>
        </p:nvSpPr>
        <p:spPr>
          <a:xfrm>
            <a:off x="968693" y="4505087"/>
            <a:ext cx="4083487" cy="1624013"/>
          </a:xfrm>
          <a:prstGeom prst="roundRect">
            <a:avLst>
              <a:gd name="adj" fmla="val 5723"/>
            </a:avLst>
          </a:prstGeom>
          <a:solidFill>
            <a:srgbClr val="F0D4F7"/>
          </a:solidFill>
          <a:ln w="7620">
            <a:solidFill>
              <a:srgbClr val="D6BADD"/>
            </a:solidFill>
            <a:prstDash val="solid"/>
          </a:ln>
        </p:spPr>
      </p:sp>
      <p:sp>
        <p:nvSpPr>
          <p:cNvPr id="14" name="Text 12"/>
          <p:cNvSpPr/>
          <p:nvPr/>
        </p:nvSpPr>
        <p:spPr>
          <a:xfrm>
            <a:off x="1197531" y="4733925"/>
            <a:ext cx="2603540" cy="325398"/>
          </a:xfrm>
          <a:prstGeom prst="rect">
            <a:avLst/>
          </a:prstGeom>
          <a:noFill/>
          <a:ln/>
        </p:spPr>
        <p:txBody>
          <a:bodyPr wrap="none" lIns="0" tIns="0" rIns="0" bIns="0" rtlCol="0" anchor="t"/>
          <a:lstStyle/>
          <a:p>
            <a:pPr marL="0" indent="0">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Logistic Regression</a:t>
            </a:r>
            <a:endParaRPr lang="en-US" sz="2050" dirty="0"/>
          </a:p>
        </p:txBody>
      </p:sp>
      <p:sp>
        <p:nvSpPr>
          <p:cNvPr id="15" name="Text 13"/>
          <p:cNvSpPr/>
          <p:nvPr/>
        </p:nvSpPr>
        <p:spPr>
          <a:xfrm>
            <a:off x="1197531" y="5192078"/>
            <a:ext cx="3625810" cy="35409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Used for classifying AQI ranges.</a:t>
            </a:r>
            <a:endParaRPr lang="en-US" sz="1700" dirty="0"/>
          </a:p>
        </p:txBody>
      </p:sp>
      <p:sp>
        <p:nvSpPr>
          <p:cNvPr id="16" name="Shape 14"/>
          <p:cNvSpPr/>
          <p:nvPr/>
        </p:nvSpPr>
        <p:spPr>
          <a:xfrm>
            <a:off x="5273397" y="4505087"/>
            <a:ext cx="4083487" cy="1624013"/>
          </a:xfrm>
          <a:prstGeom prst="roundRect">
            <a:avLst>
              <a:gd name="adj" fmla="val 5723"/>
            </a:avLst>
          </a:prstGeom>
          <a:solidFill>
            <a:srgbClr val="F0D4F7"/>
          </a:solidFill>
          <a:ln w="7620">
            <a:solidFill>
              <a:srgbClr val="D6BADD"/>
            </a:solidFill>
            <a:prstDash val="solid"/>
          </a:ln>
        </p:spPr>
      </p:sp>
      <p:sp>
        <p:nvSpPr>
          <p:cNvPr id="17" name="Text 15"/>
          <p:cNvSpPr/>
          <p:nvPr/>
        </p:nvSpPr>
        <p:spPr>
          <a:xfrm>
            <a:off x="5502235" y="4733925"/>
            <a:ext cx="2667238" cy="325398"/>
          </a:xfrm>
          <a:prstGeom prst="rect">
            <a:avLst/>
          </a:prstGeom>
          <a:noFill/>
          <a:ln/>
        </p:spPr>
        <p:txBody>
          <a:bodyPr wrap="none" lIns="0" tIns="0" rIns="0" bIns="0" rtlCol="0" anchor="t"/>
          <a:lstStyle/>
          <a:p>
            <a:pPr marL="0" indent="0">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Decision Tree Classifier</a:t>
            </a:r>
            <a:endParaRPr lang="en-US" sz="2050" dirty="0"/>
          </a:p>
        </p:txBody>
      </p:sp>
      <p:sp>
        <p:nvSpPr>
          <p:cNvPr id="18" name="Text 16"/>
          <p:cNvSpPr/>
          <p:nvPr/>
        </p:nvSpPr>
        <p:spPr>
          <a:xfrm>
            <a:off x="5502235" y="5192078"/>
            <a:ext cx="3625810" cy="708184"/>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For classifying AQI into categories based on decision rules.</a:t>
            </a:r>
            <a:endParaRPr lang="en-US" sz="1700" dirty="0"/>
          </a:p>
        </p:txBody>
      </p:sp>
      <p:sp>
        <p:nvSpPr>
          <p:cNvPr id="19" name="Shape 17"/>
          <p:cNvSpPr/>
          <p:nvPr/>
        </p:nvSpPr>
        <p:spPr>
          <a:xfrm>
            <a:off x="9578102" y="4505087"/>
            <a:ext cx="4083487" cy="1624013"/>
          </a:xfrm>
          <a:prstGeom prst="roundRect">
            <a:avLst>
              <a:gd name="adj" fmla="val 5723"/>
            </a:avLst>
          </a:prstGeom>
          <a:solidFill>
            <a:srgbClr val="F0D4F7"/>
          </a:solidFill>
          <a:ln w="7620">
            <a:solidFill>
              <a:srgbClr val="D6BADD"/>
            </a:solidFill>
            <a:prstDash val="solid"/>
          </a:ln>
        </p:spPr>
      </p:sp>
      <p:sp>
        <p:nvSpPr>
          <p:cNvPr id="20" name="Text 18"/>
          <p:cNvSpPr/>
          <p:nvPr/>
        </p:nvSpPr>
        <p:spPr>
          <a:xfrm>
            <a:off x="9806940" y="4733925"/>
            <a:ext cx="2841903" cy="325398"/>
          </a:xfrm>
          <a:prstGeom prst="rect">
            <a:avLst/>
          </a:prstGeom>
          <a:noFill/>
          <a:ln/>
        </p:spPr>
        <p:txBody>
          <a:bodyPr wrap="none" lIns="0" tIns="0" rIns="0" bIns="0" rtlCol="0" anchor="t"/>
          <a:lstStyle/>
          <a:p>
            <a:pPr marL="0" indent="0">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Random Forest Classifier</a:t>
            </a:r>
            <a:endParaRPr lang="en-US" sz="2050" dirty="0"/>
          </a:p>
        </p:txBody>
      </p:sp>
      <p:sp>
        <p:nvSpPr>
          <p:cNvPr id="21" name="Text 19"/>
          <p:cNvSpPr/>
          <p:nvPr/>
        </p:nvSpPr>
        <p:spPr>
          <a:xfrm>
            <a:off x="9806940" y="5192078"/>
            <a:ext cx="3625810" cy="708184"/>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An ensemble classifier for improved prediction of AQI categories.</a:t>
            </a:r>
            <a:endParaRPr lang="en-US" sz="1700" dirty="0"/>
          </a:p>
        </p:txBody>
      </p:sp>
      <p:sp>
        <p:nvSpPr>
          <p:cNvPr id="22" name="Shape 20"/>
          <p:cNvSpPr/>
          <p:nvPr/>
        </p:nvSpPr>
        <p:spPr>
          <a:xfrm>
            <a:off x="968693" y="6350317"/>
            <a:ext cx="12692896" cy="1269921"/>
          </a:xfrm>
          <a:prstGeom prst="roundRect">
            <a:avLst>
              <a:gd name="adj" fmla="val 7319"/>
            </a:avLst>
          </a:prstGeom>
          <a:solidFill>
            <a:srgbClr val="F0D4F7"/>
          </a:solidFill>
          <a:ln w="7620">
            <a:solidFill>
              <a:srgbClr val="D6BADD"/>
            </a:solidFill>
            <a:prstDash val="solid"/>
          </a:ln>
        </p:spPr>
      </p:sp>
      <p:sp>
        <p:nvSpPr>
          <p:cNvPr id="23" name="Text 21"/>
          <p:cNvSpPr/>
          <p:nvPr/>
        </p:nvSpPr>
        <p:spPr>
          <a:xfrm>
            <a:off x="1197531" y="6579156"/>
            <a:ext cx="3105031" cy="325398"/>
          </a:xfrm>
          <a:prstGeom prst="rect">
            <a:avLst/>
          </a:prstGeom>
          <a:noFill/>
          <a:ln/>
        </p:spPr>
        <p:txBody>
          <a:bodyPr wrap="none" lIns="0" tIns="0" rIns="0" bIns="0" rtlCol="0" anchor="t"/>
          <a:lstStyle/>
          <a:p>
            <a:pPr marL="0" indent="0">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K-Nearest Neighbors (KNN)</a:t>
            </a:r>
            <a:endParaRPr lang="en-US" sz="2050" dirty="0"/>
          </a:p>
        </p:txBody>
      </p:sp>
      <p:sp>
        <p:nvSpPr>
          <p:cNvPr id="24" name="Text 22"/>
          <p:cNvSpPr/>
          <p:nvPr/>
        </p:nvSpPr>
        <p:spPr>
          <a:xfrm>
            <a:off x="1197531" y="7037308"/>
            <a:ext cx="12235220" cy="35409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 non-parametric method used for classification based on feature similarity.</a:t>
            </a:r>
            <a:endParaRPr lang="en-US" sz="1700" dirty="0"/>
          </a:p>
        </p:txBody>
      </p:sp>
      <p:sp>
        <p:nvSpPr>
          <p:cNvPr id="25" name="Rectangle 24">
            <a:extLst>
              <a:ext uri="{FF2B5EF4-FFF2-40B4-BE49-F238E27FC236}">
                <a16:creationId xmlns:a16="http://schemas.microsoft.com/office/drawing/2014/main" id="{774FB333-59C3-B0E9-7529-63172316E862}"/>
              </a:ext>
            </a:extLst>
          </p:cNvPr>
          <p:cNvSpPr/>
          <p:nvPr/>
        </p:nvSpPr>
        <p:spPr>
          <a:xfrm>
            <a:off x="12713137" y="7750098"/>
            <a:ext cx="1772297" cy="3540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9503" y="621149"/>
            <a:ext cx="5307806" cy="663416"/>
          </a:xfrm>
          <a:prstGeom prst="rect">
            <a:avLst/>
          </a:prstGeom>
          <a:noFill/>
          <a:ln/>
        </p:spPr>
        <p:txBody>
          <a:bodyPr wrap="none" lIns="0" tIns="0" rIns="0" bIns="0" rtlCol="0" anchor="t"/>
          <a:lstStyle/>
          <a:p>
            <a:pPr marL="0" indent="0">
              <a:lnSpc>
                <a:spcPts val="5200"/>
              </a:lnSpc>
              <a:buNone/>
            </a:pPr>
            <a:r>
              <a:rPr lang="en-US" sz="4150" kern="0" spc="-84" dirty="0">
                <a:solidFill>
                  <a:srgbClr val="000000"/>
                </a:solidFill>
                <a:latin typeface="Source Serif Pro Semi Bold" pitchFamily="34" charset="0"/>
                <a:ea typeface="Source Serif Pro Semi Bold" pitchFamily="34" charset="-122"/>
                <a:cs typeface="Source Serif Pro Semi Bold" pitchFamily="34" charset="-120"/>
              </a:rPr>
              <a:t>Model Evaluation</a:t>
            </a:r>
            <a:endParaRPr lang="en-US" sz="4150" dirty="0"/>
          </a:p>
        </p:txBody>
      </p:sp>
      <p:sp>
        <p:nvSpPr>
          <p:cNvPr id="4" name="Text 1"/>
          <p:cNvSpPr/>
          <p:nvPr/>
        </p:nvSpPr>
        <p:spPr>
          <a:xfrm>
            <a:off x="789503" y="1622822"/>
            <a:ext cx="7564993" cy="1443990"/>
          </a:xfrm>
          <a:prstGeom prst="rect">
            <a:avLst/>
          </a:prstGeom>
          <a:noFill/>
          <a:ln/>
        </p:spPr>
        <p:txBody>
          <a:bodyPr wrap="squar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Model performance was evaluated using a train-test split method, with 80% of the data for training and 20% for testing. Performance metrics such as RMSE for regression and accuracy for classification were calculated. Cross-validation was employed to ensure the generalizability of the models.</a:t>
            </a:r>
            <a:endParaRPr lang="en-US" sz="1750" dirty="0"/>
          </a:p>
        </p:txBody>
      </p:sp>
      <p:sp>
        <p:nvSpPr>
          <p:cNvPr id="5" name="Shape 2"/>
          <p:cNvSpPr/>
          <p:nvPr/>
        </p:nvSpPr>
        <p:spPr>
          <a:xfrm>
            <a:off x="1112520" y="3320534"/>
            <a:ext cx="30480" cy="4287917"/>
          </a:xfrm>
          <a:prstGeom prst="roundRect">
            <a:avLst>
              <a:gd name="adj" fmla="val 310842"/>
            </a:avLst>
          </a:prstGeom>
          <a:solidFill>
            <a:srgbClr val="D6BADD"/>
          </a:solidFill>
          <a:ln/>
        </p:spPr>
      </p:sp>
      <p:sp>
        <p:nvSpPr>
          <p:cNvPr id="6" name="Shape 3"/>
          <p:cNvSpPr/>
          <p:nvPr/>
        </p:nvSpPr>
        <p:spPr>
          <a:xfrm>
            <a:off x="1351002" y="3812738"/>
            <a:ext cx="789503" cy="30480"/>
          </a:xfrm>
          <a:prstGeom prst="roundRect">
            <a:avLst>
              <a:gd name="adj" fmla="val 310842"/>
            </a:avLst>
          </a:prstGeom>
          <a:solidFill>
            <a:srgbClr val="D6BADD"/>
          </a:solidFill>
          <a:ln/>
        </p:spPr>
      </p:sp>
      <p:sp>
        <p:nvSpPr>
          <p:cNvPr id="7" name="Shape 4"/>
          <p:cNvSpPr/>
          <p:nvPr/>
        </p:nvSpPr>
        <p:spPr>
          <a:xfrm>
            <a:off x="874038" y="3574256"/>
            <a:ext cx="507444" cy="507444"/>
          </a:xfrm>
          <a:prstGeom prst="roundRect">
            <a:avLst>
              <a:gd name="adj" fmla="val 18671"/>
            </a:avLst>
          </a:prstGeom>
          <a:solidFill>
            <a:srgbClr val="F0D4F7"/>
          </a:solidFill>
          <a:ln w="7620">
            <a:solidFill>
              <a:srgbClr val="D6BADD"/>
            </a:solidFill>
            <a:prstDash val="solid"/>
          </a:ln>
        </p:spPr>
      </p:sp>
      <p:sp>
        <p:nvSpPr>
          <p:cNvPr id="8" name="Text 5"/>
          <p:cNvSpPr/>
          <p:nvPr/>
        </p:nvSpPr>
        <p:spPr>
          <a:xfrm>
            <a:off x="1048107" y="3668673"/>
            <a:ext cx="159187" cy="318492"/>
          </a:xfrm>
          <a:prstGeom prst="rect">
            <a:avLst/>
          </a:prstGeom>
          <a:noFill/>
          <a:ln/>
        </p:spPr>
        <p:txBody>
          <a:bodyPr wrap="none" lIns="0" tIns="0" rIns="0" bIns="0" rtlCol="0" anchor="t"/>
          <a:lstStyle/>
          <a:p>
            <a:pPr marL="0" indent="0" algn="ctr">
              <a:lnSpc>
                <a:spcPts val="2500"/>
              </a:lnSpc>
              <a:buNone/>
            </a:pPr>
            <a:r>
              <a:rPr lang="en-US" sz="2500" kern="0" spc="-5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500" dirty="0"/>
          </a:p>
        </p:txBody>
      </p:sp>
      <p:sp>
        <p:nvSpPr>
          <p:cNvPr id="9" name="Text 6"/>
          <p:cNvSpPr/>
          <p:nvPr/>
        </p:nvSpPr>
        <p:spPr>
          <a:xfrm>
            <a:off x="2368391" y="3546038"/>
            <a:ext cx="2653903" cy="331708"/>
          </a:xfrm>
          <a:prstGeom prst="rect">
            <a:avLst/>
          </a:prstGeom>
          <a:noFill/>
          <a:ln/>
        </p:spPr>
        <p:txBody>
          <a:bodyPr wrap="none" lIns="0" tIns="0" rIns="0" bIns="0" rtlCol="0" anchor="t"/>
          <a:lstStyle/>
          <a:p>
            <a:pPr marL="0" indent="0" algn="l">
              <a:lnSpc>
                <a:spcPts val="2600"/>
              </a:lnSpc>
              <a:buNone/>
            </a:pPr>
            <a:r>
              <a:rPr lang="en-US" sz="2050" kern="0" spc="-42" dirty="0">
                <a:solidFill>
                  <a:srgbClr val="272525"/>
                </a:solidFill>
                <a:latin typeface="Source Serif Pro Semi Bold" pitchFamily="34" charset="0"/>
                <a:ea typeface="Source Serif Pro Semi Bold" pitchFamily="34" charset="-122"/>
                <a:cs typeface="Source Serif Pro Semi Bold" pitchFamily="34" charset="-120"/>
              </a:rPr>
              <a:t>Train-Test Split</a:t>
            </a:r>
            <a:endParaRPr lang="en-US" sz="2050" dirty="0"/>
          </a:p>
        </p:txBody>
      </p:sp>
      <p:sp>
        <p:nvSpPr>
          <p:cNvPr id="10" name="Text 7"/>
          <p:cNvSpPr/>
          <p:nvPr/>
        </p:nvSpPr>
        <p:spPr>
          <a:xfrm>
            <a:off x="2368391" y="4013002"/>
            <a:ext cx="5986105" cy="360998"/>
          </a:xfrm>
          <a:prstGeom prst="rect">
            <a:avLst/>
          </a:prstGeom>
          <a:noFill/>
          <a:ln/>
        </p:spPr>
        <p:txBody>
          <a:bodyPr wrap="none" lIns="0" tIns="0" rIns="0" bIns="0" rtlCol="0" anchor="t"/>
          <a:lstStyle/>
          <a:p>
            <a:pPr marL="0" indent="0" algn="l">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80% of the data for training and 20% for testing.</a:t>
            </a:r>
            <a:endParaRPr lang="en-US" sz="1750" dirty="0"/>
          </a:p>
        </p:txBody>
      </p:sp>
      <p:sp>
        <p:nvSpPr>
          <p:cNvPr id="11" name="Shape 8"/>
          <p:cNvSpPr/>
          <p:nvPr/>
        </p:nvSpPr>
        <p:spPr>
          <a:xfrm>
            <a:off x="1351002" y="5317212"/>
            <a:ext cx="789503" cy="30480"/>
          </a:xfrm>
          <a:prstGeom prst="roundRect">
            <a:avLst>
              <a:gd name="adj" fmla="val 310842"/>
            </a:avLst>
          </a:prstGeom>
          <a:solidFill>
            <a:srgbClr val="D6BADD"/>
          </a:solidFill>
          <a:ln/>
        </p:spPr>
      </p:sp>
      <p:sp>
        <p:nvSpPr>
          <p:cNvPr id="12" name="Shape 9"/>
          <p:cNvSpPr/>
          <p:nvPr/>
        </p:nvSpPr>
        <p:spPr>
          <a:xfrm>
            <a:off x="874038" y="5078730"/>
            <a:ext cx="507444" cy="507444"/>
          </a:xfrm>
          <a:prstGeom prst="roundRect">
            <a:avLst>
              <a:gd name="adj" fmla="val 18671"/>
            </a:avLst>
          </a:prstGeom>
          <a:solidFill>
            <a:srgbClr val="F0D4F7"/>
          </a:solidFill>
          <a:ln w="7620">
            <a:solidFill>
              <a:srgbClr val="D6BADD"/>
            </a:solidFill>
            <a:prstDash val="solid"/>
          </a:ln>
        </p:spPr>
      </p:sp>
      <p:sp>
        <p:nvSpPr>
          <p:cNvPr id="13" name="Text 10"/>
          <p:cNvSpPr/>
          <p:nvPr/>
        </p:nvSpPr>
        <p:spPr>
          <a:xfrm>
            <a:off x="1048107" y="5173147"/>
            <a:ext cx="159187" cy="318492"/>
          </a:xfrm>
          <a:prstGeom prst="rect">
            <a:avLst/>
          </a:prstGeom>
          <a:noFill/>
          <a:ln/>
        </p:spPr>
        <p:txBody>
          <a:bodyPr wrap="none" lIns="0" tIns="0" rIns="0" bIns="0" rtlCol="0" anchor="t"/>
          <a:lstStyle/>
          <a:p>
            <a:pPr marL="0" indent="0" algn="ctr">
              <a:lnSpc>
                <a:spcPts val="2500"/>
              </a:lnSpc>
              <a:buNone/>
            </a:pPr>
            <a:r>
              <a:rPr lang="en-US" sz="2500" kern="0" spc="-5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500" dirty="0"/>
          </a:p>
        </p:txBody>
      </p:sp>
      <p:sp>
        <p:nvSpPr>
          <p:cNvPr id="14" name="Text 11"/>
          <p:cNvSpPr/>
          <p:nvPr/>
        </p:nvSpPr>
        <p:spPr>
          <a:xfrm>
            <a:off x="2368391" y="5050512"/>
            <a:ext cx="2653903" cy="331708"/>
          </a:xfrm>
          <a:prstGeom prst="rect">
            <a:avLst/>
          </a:prstGeom>
          <a:noFill/>
          <a:ln/>
        </p:spPr>
        <p:txBody>
          <a:bodyPr wrap="none" lIns="0" tIns="0" rIns="0" bIns="0" rtlCol="0" anchor="t"/>
          <a:lstStyle/>
          <a:p>
            <a:pPr marL="0" indent="0" algn="l">
              <a:lnSpc>
                <a:spcPts val="2600"/>
              </a:lnSpc>
              <a:buNone/>
            </a:pPr>
            <a:r>
              <a:rPr lang="en-US" sz="2050" kern="0" spc="-42" dirty="0">
                <a:solidFill>
                  <a:srgbClr val="272525"/>
                </a:solidFill>
                <a:latin typeface="Source Serif Pro Semi Bold" pitchFamily="34" charset="0"/>
                <a:ea typeface="Source Serif Pro Semi Bold" pitchFamily="34" charset="-122"/>
                <a:cs typeface="Source Serif Pro Semi Bold" pitchFamily="34" charset="-120"/>
              </a:rPr>
              <a:t>Performance Metrics</a:t>
            </a:r>
            <a:endParaRPr lang="en-US" sz="2050" dirty="0"/>
          </a:p>
        </p:txBody>
      </p:sp>
      <p:sp>
        <p:nvSpPr>
          <p:cNvPr id="15" name="Text 12"/>
          <p:cNvSpPr/>
          <p:nvPr/>
        </p:nvSpPr>
        <p:spPr>
          <a:xfrm>
            <a:off x="2368391" y="5517475"/>
            <a:ext cx="5986105" cy="360998"/>
          </a:xfrm>
          <a:prstGeom prst="rect">
            <a:avLst/>
          </a:prstGeom>
          <a:noFill/>
          <a:ln/>
        </p:spPr>
        <p:txBody>
          <a:bodyPr wrap="none" lIns="0" tIns="0" rIns="0" bIns="0" rtlCol="0" anchor="t"/>
          <a:lstStyle/>
          <a:p>
            <a:pPr marL="0" indent="0" algn="l">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RMSE for regression and accuracy for classification.</a:t>
            </a:r>
            <a:endParaRPr lang="en-US" sz="1750" dirty="0"/>
          </a:p>
        </p:txBody>
      </p:sp>
      <p:sp>
        <p:nvSpPr>
          <p:cNvPr id="16" name="Shape 13"/>
          <p:cNvSpPr/>
          <p:nvPr/>
        </p:nvSpPr>
        <p:spPr>
          <a:xfrm>
            <a:off x="1351002" y="6821686"/>
            <a:ext cx="789503" cy="30480"/>
          </a:xfrm>
          <a:prstGeom prst="roundRect">
            <a:avLst>
              <a:gd name="adj" fmla="val 310842"/>
            </a:avLst>
          </a:prstGeom>
          <a:solidFill>
            <a:srgbClr val="D6BADD"/>
          </a:solidFill>
          <a:ln/>
        </p:spPr>
      </p:sp>
      <p:sp>
        <p:nvSpPr>
          <p:cNvPr id="17" name="Shape 14"/>
          <p:cNvSpPr/>
          <p:nvPr/>
        </p:nvSpPr>
        <p:spPr>
          <a:xfrm>
            <a:off x="874038" y="6583204"/>
            <a:ext cx="507444" cy="507444"/>
          </a:xfrm>
          <a:prstGeom prst="roundRect">
            <a:avLst>
              <a:gd name="adj" fmla="val 18671"/>
            </a:avLst>
          </a:prstGeom>
          <a:solidFill>
            <a:srgbClr val="F0D4F7"/>
          </a:solidFill>
          <a:ln w="7620">
            <a:solidFill>
              <a:srgbClr val="D6BADD"/>
            </a:solidFill>
            <a:prstDash val="solid"/>
          </a:ln>
        </p:spPr>
      </p:sp>
      <p:sp>
        <p:nvSpPr>
          <p:cNvPr id="18" name="Text 15"/>
          <p:cNvSpPr/>
          <p:nvPr/>
        </p:nvSpPr>
        <p:spPr>
          <a:xfrm>
            <a:off x="1048107" y="6677620"/>
            <a:ext cx="159187" cy="318492"/>
          </a:xfrm>
          <a:prstGeom prst="rect">
            <a:avLst/>
          </a:prstGeom>
          <a:noFill/>
          <a:ln/>
        </p:spPr>
        <p:txBody>
          <a:bodyPr wrap="none" lIns="0" tIns="0" rIns="0" bIns="0" rtlCol="0" anchor="t"/>
          <a:lstStyle/>
          <a:p>
            <a:pPr marL="0" indent="0" algn="ctr">
              <a:lnSpc>
                <a:spcPts val="2500"/>
              </a:lnSpc>
              <a:buNone/>
            </a:pPr>
            <a:r>
              <a:rPr lang="en-US" sz="2500" kern="0" spc="-5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500" dirty="0"/>
          </a:p>
        </p:txBody>
      </p:sp>
      <p:sp>
        <p:nvSpPr>
          <p:cNvPr id="19" name="Text 16"/>
          <p:cNvSpPr/>
          <p:nvPr/>
        </p:nvSpPr>
        <p:spPr>
          <a:xfrm>
            <a:off x="2368391" y="6554986"/>
            <a:ext cx="2653903" cy="331708"/>
          </a:xfrm>
          <a:prstGeom prst="rect">
            <a:avLst/>
          </a:prstGeom>
          <a:noFill/>
          <a:ln/>
        </p:spPr>
        <p:txBody>
          <a:bodyPr wrap="none" lIns="0" tIns="0" rIns="0" bIns="0" rtlCol="0" anchor="t"/>
          <a:lstStyle/>
          <a:p>
            <a:pPr marL="0" indent="0" algn="l">
              <a:lnSpc>
                <a:spcPts val="2600"/>
              </a:lnSpc>
              <a:buNone/>
            </a:pPr>
            <a:r>
              <a:rPr lang="en-US" sz="2050" kern="0" spc="-42" dirty="0">
                <a:solidFill>
                  <a:srgbClr val="272525"/>
                </a:solidFill>
                <a:latin typeface="Source Serif Pro Semi Bold" pitchFamily="34" charset="0"/>
                <a:ea typeface="Source Serif Pro Semi Bold" pitchFamily="34" charset="-122"/>
                <a:cs typeface="Source Serif Pro Semi Bold" pitchFamily="34" charset="-120"/>
              </a:rPr>
              <a:t>Cross-Validation</a:t>
            </a:r>
            <a:endParaRPr lang="en-US" sz="2050" dirty="0"/>
          </a:p>
        </p:txBody>
      </p:sp>
      <p:sp>
        <p:nvSpPr>
          <p:cNvPr id="20" name="Text 17"/>
          <p:cNvSpPr/>
          <p:nvPr/>
        </p:nvSpPr>
        <p:spPr>
          <a:xfrm>
            <a:off x="2368391" y="7021949"/>
            <a:ext cx="5986105" cy="360998"/>
          </a:xfrm>
          <a:prstGeom prst="rect">
            <a:avLst/>
          </a:prstGeom>
          <a:noFill/>
          <a:ln/>
        </p:spPr>
        <p:txBody>
          <a:bodyPr wrap="none" lIns="0" tIns="0" rIns="0" bIns="0" rtlCol="0" anchor="t"/>
          <a:lstStyle/>
          <a:p>
            <a:pPr marL="0" indent="0" algn="l">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Ensuring the generalizability of the models.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3997" y="970717"/>
            <a:ext cx="5228153" cy="653415"/>
          </a:xfrm>
          <a:prstGeom prst="rect">
            <a:avLst/>
          </a:prstGeom>
          <a:noFill/>
          <a:ln/>
        </p:spPr>
        <p:txBody>
          <a:bodyPr wrap="none" lIns="0" tIns="0" rIns="0" bIns="0" rtlCol="0" anchor="t"/>
          <a:lstStyle/>
          <a:p>
            <a:pPr marL="0" indent="0">
              <a:lnSpc>
                <a:spcPts val="5100"/>
              </a:lnSpc>
              <a:buNone/>
            </a:pPr>
            <a:r>
              <a:rPr lang="en-US" sz="4100" kern="0" spc="-82" dirty="0">
                <a:solidFill>
                  <a:srgbClr val="000000"/>
                </a:solidFill>
                <a:latin typeface="Source Serif Pro Semi Bold" pitchFamily="34" charset="0"/>
                <a:ea typeface="Source Serif Pro Semi Bold" pitchFamily="34" charset="-122"/>
                <a:cs typeface="Source Serif Pro Semi Bold" pitchFamily="34" charset="-120"/>
              </a:rPr>
              <a:t>Results and Discussion</a:t>
            </a:r>
            <a:endParaRPr lang="en-US" sz="4100" dirty="0"/>
          </a:p>
        </p:txBody>
      </p:sp>
      <p:sp>
        <p:nvSpPr>
          <p:cNvPr id="4" name="Text 1"/>
          <p:cNvSpPr/>
          <p:nvPr/>
        </p:nvSpPr>
        <p:spPr>
          <a:xfrm>
            <a:off x="6263997" y="1957388"/>
            <a:ext cx="7588806" cy="1066205"/>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results indicate that the Random Forest Regressor outperformed other models, achieving an RMSE of 2.57 and R-squared values close to 1.0. The performance metrics are summarised in Table 1.</a:t>
            </a:r>
            <a:endParaRPr lang="en-US" sz="1700" dirty="0"/>
          </a:p>
        </p:txBody>
      </p:sp>
      <p:sp>
        <p:nvSpPr>
          <p:cNvPr id="5" name="Shape 2"/>
          <p:cNvSpPr/>
          <p:nvPr/>
        </p:nvSpPr>
        <p:spPr>
          <a:xfrm>
            <a:off x="6263997" y="3273504"/>
            <a:ext cx="7588806" cy="3985260"/>
          </a:xfrm>
          <a:prstGeom prst="roundRect">
            <a:avLst>
              <a:gd name="adj" fmla="val 2342"/>
            </a:avLst>
          </a:prstGeom>
          <a:noFill/>
          <a:ln w="7620">
            <a:solidFill>
              <a:srgbClr val="000000">
                <a:alpha val="8000"/>
              </a:srgbClr>
            </a:solidFill>
            <a:prstDash val="solid"/>
          </a:ln>
        </p:spPr>
      </p:sp>
      <p:sp>
        <p:nvSpPr>
          <p:cNvPr id="6" name="Shape 3"/>
          <p:cNvSpPr/>
          <p:nvPr/>
        </p:nvSpPr>
        <p:spPr>
          <a:xfrm>
            <a:off x="6271617" y="3281124"/>
            <a:ext cx="7573566" cy="992505"/>
          </a:xfrm>
          <a:prstGeom prst="rect">
            <a:avLst/>
          </a:prstGeom>
          <a:solidFill>
            <a:srgbClr val="FFFFFF">
              <a:alpha val="4000"/>
            </a:srgbClr>
          </a:solidFill>
          <a:ln/>
        </p:spPr>
      </p:sp>
      <p:sp>
        <p:nvSpPr>
          <p:cNvPr id="7" name="Text 4"/>
          <p:cNvSpPr/>
          <p:nvPr/>
        </p:nvSpPr>
        <p:spPr>
          <a:xfrm>
            <a:off x="6494026" y="3421975"/>
            <a:ext cx="144518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Model</a:t>
            </a:r>
            <a:endParaRPr lang="en-US" sz="1700" dirty="0"/>
          </a:p>
        </p:txBody>
      </p:sp>
      <p:sp>
        <p:nvSpPr>
          <p:cNvPr id="8" name="Text 5"/>
          <p:cNvSpPr/>
          <p:nvPr/>
        </p:nvSpPr>
        <p:spPr>
          <a:xfrm>
            <a:off x="8391168" y="3421975"/>
            <a:ext cx="144137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RMSE</a:t>
            </a:r>
            <a:endParaRPr lang="en-US" sz="1700" dirty="0"/>
          </a:p>
        </p:txBody>
      </p:sp>
      <p:sp>
        <p:nvSpPr>
          <p:cNvPr id="9" name="Text 6"/>
          <p:cNvSpPr/>
          <p:nvPr/>
        </p:nvSpPr>
        <p:spPr>
          <a:xfrm>
            <a:off x="10284500" y="3421975"/>
            <a:ext cx="1441371" cy="710803"/>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R-Squared(Train)</a:t>
            </a:r>
            <a:endParaRPr lang="en-US" sz="1700" dirty="0"/>
          </a:p>
        </p:txBody>
      </p:sp>
      <p:sp>
        <p:nvSpPr>
          <p:cNvPr id="10" name="Text 7"/>
          <p:cNvSpPr/>
          <p:nvPr/>
        </p:nvSpPr>
        <p:spPr>
          <a:xfrm>
            <a:off x="12177832" y="3421975"/>
            <a:ext cx="144518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R-Squared(Test)</a:t>
            </a:r>
            <a:endParaRPr lang="en-US" sz="1700" dirty="0"/>
          </a:p>
        </p:txBody>
      </p:sp>
      <p:sp>
        <p:nvSpPr>
          <p:cNvPr id="11" name="Shape 8"/>
          <p:cNvSpPr/>
          <p:nvPr/>
        </p:nvSpPr>
        <p:spPr>
          <a:xfrm>
            <a:off x="6271617" y="4273629"/>
            <a:ext cx="7573566" cy="992505"/>
          </a:xfrm>
          <a:prstGeom prst="rect">
            <a:avLst/>
          </a:prstGeom>
          <a:solidFill>
            <a:srgbClr val="000000">
              <a:alpha val="4000"/>
            </a:srgbClr>
          </a:solidFill>
          <a:ln/>
        </p:spPr>
      </p:sp>
      <p:sp>
        <p:nvSpPr>
          <p:cNvPr id="12" name="Text 9"/>
          <p:cNvSpPr/>
          <p:nvPr/>
        </p:nvSpPr>
        <p:spPr>
          <a:xfrm>
            <a:off x="6494026" y="4414480"/>
            <a:ext cx="1445181" cy="710803"/>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Linear Regression</a:t>
            </a:r>
            <a:endParaRPr lang="en-US" sz="1700" dirty="0"/>
          </a:p>
        </p:txBody>
      </p:sp>
      <p:sp>
        <p:nvSpPr>
          <p:cNvPr id="13" name="Text 10"/>
          <p:cNvSpPr/>
          <p:nvPr/>
        </p:nvSpPr>
        <p:spPr>
          <a:xfrm>
            <a:off x="8391168" y="4414480"/>
            <a:ext cx="144137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8.47</a:t>
            </a:r>
            <a:endParaRPr lang="en-US" sz="1700" dirty="0"/>
          </a:p>
        </p:txBody>
      </p:sp>
      <p:sp>
        <p:nvSpPr>
          <p:cNvPr id="14" name="Text 11"/>
          <p:cNvSpPr/>
          <p:nvPr/>
        </p:nvSpPr>
        <p:spPr>
          <a:xfrm>
            <a:off x="10284500" y="4414480"/>
            <a:ext cx="144137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0.991</a:t>
            </a:r>
            <a:endParaRPr lang="en-US" sz="1700" dirty="0"/>
          </a:p>
        </p:txBody>
      </p:sp>
      <p:sp>
        <p:nvSpPr>
          <p:cNvPr id="15" name="Text 12"/>
          <p:cNvSpPr/>
          <p:nvPr/>
        </p:nvSpPr>
        <p:spPr>
          <a:xfrm>
            <a:off x="12177832" y="4414480"/>
            <a:ext cx="144518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0.991</a:t>
            </a:r>
            <a:endParaRPr lang="en-US" sz="1700" dirty="0"/>
          </a:p>
        </p:txBody>
      </p:sp>
      <p:sp>
        <p:nvSpPr>
          <p:cNvPr id="16" name="Shape 13"/>
          <p:cNvSpPr/>
          <p:nvPr/>
        </p:nvSpPr>
        <p:spPr>
          <a:xfrm>
            <a:off x="6271617" y="5266134"/>
            <a:ext cx="7573566" cy="992505"/>
          </a:xfrm>
          <a:prstGeom prst="rect">
            <a:avLst/>
          </a:prstGeom>
          <a:solidFill>
            <a:srgbClr val="FFFFFF">
              <a:alpha val="4000"/>
            </a:srgbClr>
          </a:solidFill>
          <a:ln/>
        </p:spPr>
      </p:sp>
      <p:sp>
        <p:nvSpPr>
          <p:cNvPr id="17" name="Text 14"/>
          <p:cNvSpPr/>
          <p:nvPr/>
        </p:nvSpPr>
        <p:spPr>
          <a:xfrm>
            <a:off x="6494026" y="5406985"/>
            <a:ext cx="1445181" cy="710803"/>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Decision Tree Regression</a:t>
            </a:r>
            <a:endParaRPr lang="en-US" sz="1700" dirty="0"/>
          </a:p>
        </p:txBody>
      </p:sp>
      <p:sp>
        <p:nvSpPr>
          <p:cNvPr id="18" name="Text 15"/>
          <p:cNvSpPr/>
          <p:nvPr/>
        </p:nvSpPr>
        <p:spPr>
          <a:xfrm>
            <a:off x="8391168" y="5406985"/>
            <a:ext cx="144137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2.91</a:t>
            </a:r>
            <a:endParaRPr lang="en-US" sz="1700" dirty="0"/>
          </a:p>
        </p:txBody>
      </p:sp>
      <p:sp>
        <p:nvSpPr>
          <p:cNvPr id="19" name="Text 16"/>
          <p:cNvSpPr/>
          <p:nvPr/>
        </p:nvSpPr>
        <p:spPr>
          <a:xfrm>
            <a:off x="10284500" y="5406985"/>
            <a:ext cx="144137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1.0</a:t>
            </a:r>
            <a:endParaRPr lang="en-US" sz="1700" dirty="0"/>
          </a:p>
        </p:txBody>
      </p:sp>
      <p:sp>
        <p:nvSpPr>
          <p:cNvPr id="20" name="Text 17"/>
          <p:cNvSpPr/>
          <p:nvPr/>
        </p:nvSpPr>
        <p:spPr>
          <a:xfrm>
            <a:off x="12177832" y="5406985"/>
            <a:ext cx="144518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0.999</a:t>
            </a:r>
            <a:endParaRPr lang="en-US" sz="1700" dirty="0"/>
          </a:p>
        </p:txBody>
      </p:sp>
      <p:sp>
        <p:nvSpPr>
          <p:cNvPr id="21" name="Shape 18"/>
          <p:cNvSpPr/>
          <p:nvPr/>
        </p:nvSpPr>
        <p:spPr>
          <a:xfrm>
            <a:off x="6271617" y="6258639"/>
            <a:ext cx="7573566" cy="992505"/>
          </a:xfrm>
          <a:prstGeom prst="rect">
            <a:avLst/>
          </a:prstGeom>
          <a:solidFill>
            <a:srgbClr val="000000">
              <a:alpha val="4000"/>
            </a:srgbClr>
          </a:solidFill>
          <a:ln/>
        </p:spPr>
      </p:sp>
      <p:sp>
        <p:nvSpPr>
          <p:cNvPr id="22" name="Text 19"/>
          <p:cNvSpPr/>
          <p:nvPr/>
        </p:nvSpPr>
        <p:spPr>
          <a:xfrm>
            <a:off x="6494026" y="6399490"/>
            <a:ext cx="1445181" cy="710803"/>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Random Forest Regression</a:t>
            </a:r>
            <a:endParaRPr lang="en-US" sz="1700" dirty="0"/>
          </a:p>
        </p:txBody>
      </p:sp>
      <p:sp>
        <p:nvSpPr>
          <p:cNvPr id="23" name="Text 20"/>
          <p:cNvSpPr/>
          <p:nvPr/>
        </p:nvSpPr>
        <p:spPr>
          <a:xfrm>
            <a:off x="8391168" y="6399490"/>
            <a:ext cx="144137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2.57</a:t>
            </a:r>
            <a:endParaRPr lang="en-US" sz="1700" dirty="0"/>
          </a:p>
        </p:txBody>
      </p:sp>
      <p:sp>
        <p:nvSpPr>
          <p:cNvPr id="24" name="Text 21"/>
          <p:cNvSpPr/>
          <p:nvPr/>
        </p:nvSpPr>
        <p:spPr>
          <a:xfrm>
            <a:off x="10284500" y="6399490"/>
            <a:ext cx="144137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0.999</a:t>
            </a:r>
            <a:endParaRPr lang="en-US" sz="1700" dirty="0"/>
          </a:p>
        </p:txBody>
      </p:sp>
      <p:sp>
        <p:nvSpPr>
          <p:cNvPr id="25" name="Text 22"/>
          <p:cNvSpPr/>
          <p:nvPr/>
        </p:nvSpPr>
        <p:spPr>
          <a:xfrm>
            <a:off x="12177832" y="6399490"/>
            <a:ext cx="1445181" cy="355402"/>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0.999</a:t>
            </a:r>
            <a:endParaRPr lang="en-US" sz="1700" dirty="0"/>
          </a:p>
        </p:txBody>
      </p:sp>
      <p:sp>
        <p:nvSpPr>
          <p:cNvPr id="26" name="Rectangle 25">
            <a:extLst>
              <a:ext uri="{FF2B5EF4-FFF2-40B4-BE49-F238E27FC236}">
                <a16:creationId xmlns:a16="http://schemas.microsoft.com/office/drawing/2014/main" id="{5635D597-C17D-E6E6-E82C-60AA714976A5}"/>
              </a:ext>
            </a:extLst>
          </p:cNvPr>
          <p:cNvSpPr/>
          <p:nvPr/>
        </p:nvSpPr>
        <p:spPr>
          <a:xfrm>
            <a:off x="12812751" y="7638585"/>
            <a:ext cx="1817649" cy="5910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5665" y="780931"/>
            <a:ext cx="6468308" cy="663297"/>
          </a:xfrm>
          <a:prstGeom prst="rect">
            <a:avLst/>
          </a:prstGeom>
          <a:noFill/>
          <a:ln/>
        </p:spPr>
        <p:txBody>
          <a:bodyPr wrap="none" lIns="0" tIns="0" rIns="0" bIns="0" rtlCol="0" anchor="t"/>
          <a:lstStyle/>
          <a:p>
            <a:pPr marL="0" indent="0">
              <a:lnSpc>
                <a:spcPts val="5200"/>
              </a:lnSpc>
              <a:buNone/>
            </a:pPr>
            <a:r>
              <a:rPr lang="en-US" sz="4150" kern="0" spc="-84" dirty="0">
                <a:solidFill>
                  <a:srgbClr val="000000"/>
                </a:solidFill>
                <a:latin typeface="Source Serif Pro Semi Bold" pitchFamily="34" charset="0"/>
                <a:ea typeface="Source Serif Pro Semi Bold" pitchFamily="34" charset="-122"/>
                <a:cs typeface="Source Serif Pro Semi Bold" pitchFamily="34" charset="-120"/>
              </a:rPr>
              <a:t>Classification Model Results</a:t>
            </a:r>
            <a:endParaRPr lang="en-US" sz="4150" dirty="0"/>
          </a:p>
        </p:txBody>
      </p:sp>
      <p:sp>
        <p:nvSpPr>
          <p:cNvPr id="4" name="Text 1"/>
          <p:cNvSpPr/>
          <p:nvPr/>
        </p:nvSpPr>
        <p:spPr>
          <a:xfrm>
            <a:off x="6275665" y="1782485"/>
            <a:ext cx="756546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For classification models, the results are shown in Table 2.</a:t>
            </a:r>
            <a:endParaRPr lang="en-US" sz="1750" dirty="0"/>
          </a:p>
        </p:txBody>
      </p:sp>
      <p:sp>
        <p:nvSpPr>
          <p:cNvPr id="5" name="Shape 2"/>
          <p:cNvSpPr/>
          <p:nvPr/>
        </p:nvSpPr>
        <p:spPr>
          <a:xfrm>
            <a:off x="6275665" y="2396966"/>
            <a:ext cx="7565469" cy="5051584"/>
          </a:xfrm>
          <a:prstGeom prst="roundRect">
            <a:avLst>
              <a:gd name="adj" fmla="val 1875"/>
            </a:avLst>
          </a:prstGeom>
          <a:noFill/>
          <a:ln w="7620">
            <a:solidFill>
              <a:srgbClr val="000000">
                <a:alpha val="8000"/>
              </a:srgbClr>
            </a:solidFill>
            <a:prstDash val="solid"/>
          </a:ln>
        </p:spPr>
      </p:sp>
      <p:sp>
        <p:nvSpPr>
          <p:cNvPr id="6" name="Shape 3"/>
          <p:cNvSpPr/>
          <p:nvPr/>
        </p:nvSpPr>
        <p:spPr>
          <a:xfrm>
            <a:off x="6283285" y="2404586"/>
            <a:ext cx="7550229" cy="646509"/>
          </a:xfrm>
          <a:prstGeom prst="rect">
            <a:avLst/>
          </a:prstGeom>
          <a:solidFill>
            <a:srgbClr val="FFFFFF">
              <a:alpha val="4000"/>
            </a:srgbClr>
          </a:solidFill>
          <a:ln/>
        </p:spPr>
      </p:sp>
      <p:sp>
        <p:nvSpPr>
          <p:cNvPr id="7" name="Text 4"/>
          <p:cNvSpPr/>
          <p:nvPr/>
        </p:nvSpPr>
        <p:spPr>
          <a:xfrm>
            <a:off x="6509028" y="2547461"/>
            <a:ext cx="143267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Model</a:t>
            </a:r>
            <a:endParaRPr lang="en-US" sz="1750" dirty="0"/>
          </a:p>
        </p:txBody>
      </p:sp>
      <p:sp>
        <p:nvSpPr>
          <p:cNvPr id="8" name="Text 5"/>
          <p:cNvSpPr/>
          <p:nvPr/>
        </p:nvSpPr>
        <p:spPr>
          <a:xfrm>
            <a:off x="8400336" y="2547461"/>
            <a:ext cx="142886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Accuracy (Train)</a:t>
            </a:r>
            <a:endParaRPr lang="en-US" sz="1750" dirty="0"/>
          </a:p>
        </p:txBody>
      </p:sp>
      <p:sp>
        <p:nvSpPr>
          <p:cNvPr id="9" name="Text 6"/>
          <p:cNvSpPr/>
          <p:nvPr/>
        </p:nvSpPr>
        <p:spPr>
          <a:xfrm>
            <a:off x="10287833" y="2547461"/>
            <a:ext cx="142886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Accuracy (Test)</a:t>
            </a:r>
            <a:endParaRPr lang="en-US" sz="1750" dirty="0"/>
          </a:p>
        </p:txBody>
      </p:sp>
      <p:sp>
        <p:nvSpPr>
          <p:cNvPr id="10" name="Text 7"/>
          <p:cNvSpPr/>
          <p:nvPr/>
        </p:nvSpPr>
        <p:spPr>
          <a:xfrm>
            <a:off x="12175331" y="2547461"/>
            <a:ext cx="143267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Kappa Score</a:t>
            </a:r>
            <a:endParaRPr lang="en-US" sz="1750" dirty="0"/>
          </a:p>
        </p:txBody>
      </p:sp>
      <p:sp>
        <p:nvSpPr>
          <p:cNvPr id="11" name="Shape 8"/>
          <p:cNvSpPr/>
          <p:nvPr/>
        </p:nvSpPr>
        <p:spPr>
          <a:xfrm>
            <a:off x="6283285" y="3051096"/>
            <a:ext cx="7550229" cy="1007269"/>
          </a:xfrm>
          <a:prstGeom prst="rect">
            <a:avLst/>
          </a:prstGeom>
          <a:solidFill>
            <a:srgbClr val="000000">
              <a:alpha val="4000"/>
            </a:srgbClr>
          </a:solidFill>
          <a:ln/>
        </p:spPr>
      </p:sp>
      <p:sp>
        <p:nvSpPr>
          <p:cNvPr id="12" name="Text 9"/>
          <p:cNvSpPr/>
          <p:nvPr/>
        </p:nvSpPr>
        <p:spPr>
          <a:xfrm>
            <a:off x="6509028" y="3193971"/>
            <a:ext cx="1432679" cy="721519"/>
          </a:xfrm>
          <a:prstGeom prst="rect">
            <a:avLst/>
          </a:prstGeom>
          <a:noFill/>
          <a:ln/>
        </p:spPr>
        <p:txBody>
          <a:bodyPr wrap="squar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Logistic Regression</a:t>
            </a:r>
            <a:endParaRPr lang="en-US" sz="1750" dirty="0"/>
          </a:p>
        </p:txBody>
      </p:sp>
      <p:sp>
        <p:nvSpPr>
          <p:cNvPr id="13" name="Text 10"/>
          <p:cNvSpPr/>
          <p:nvPr/>
        </p:nvSpPr>
        <p:spPr>
          <a:xfrm>
            <a:off x="8400336" y="3193971"/>
            <a:ext cx="142886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82.43 %</a:t>
            </a:r>
            <a:endParaRPr lang="en-US" sz="1750" dirty="0"/>
          </a:p>
        </p:txBody>
      </p:sp>
      <p:sp>
        <p:nvSpPr>
          <p:cNvPr id="14" name="Text 11"/>
          <p:cNvSpPr/>
          <p:nvPr/>
        </p:nvSpPr>
        <p:spPr>
          <a:xfrm>
            <a:off x="10287833" y="3193971"/>
            <a:ext cx="142886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81.86%</a:t>
            </a:r>
            <a:endParaRPr lang="en-US" sz="1750" dirty="0"/>
          </a:p>
        </p:txBody>
      </p:sp>
      <p:sp>
        <p:nvSpPr>
          <p:cNvPr id="15" name="Text 12"/>
          <p:cNvSpPr/>
          <p:nvPr/>
        </p:nvSpPr>
        <p:spPr>
          <a:xfrm>
            <a:off x="12175331" y="3193971"/>
            <a:ext cx="143267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0.708</a:t>
            </a:r>
            <a:endParaRPr lang="en-US" sz="1750" dirty="0"/>
          </a:p>
        </p:txBody>
      </p:sp>
      <p:sp>
        <p:nvSpPr>
          <p:cNvPr id="16" name="Shape 13"/>
          <p:cNvSpPr/>
          <p:nvPr/>
        </p:nvSpPr>
        <p:spPr>
          <a:xfrm>
            <a:off x="6283285" y="4058364"/>
            <a:ext cx="7550229" cy="1007269"/>
          </a:xfrm>
          <a:prstGeom prst="rect">
            <a:avLst/>
          </a:prstGeom>
          <a:solidFill>
            <a:srgbClr val="FFFFFF">
              <a:alpha val="4000"/>
            </a:srgbClr>
          </a:solidFill>
          <a:ln/>
        </p:spPr>
      </p:sp>
      <p:sp>
        <p:nvSpPr>
          <p:cNvPr id="17" name="Text 14"/>
          <p:cNvSpPr/>
          <p:nvPr/>
        </p:nvSpPr>
        <p:spPr>
          <a:xfrm>
            <a:off x="6509028" y="4201239"/>
            <a:ext cx="1432679" cy="721519"/>
          </a:xfrm>
          <a:prstGeom prst="rect">
            <a:avLst/>
          </a:prstGeom>
          <a:noFill/>
          <a:ln/>
        </p:spPr>
        <p:txBody>
          <a:bodyPr wrap="squar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Decision Tree Classifier</a:t>
            </a:r>
            <a:endParaRPr lang="en-US" sz="1750" dirty="0"/>
          </a:p>
        </p:txBody>
      </p:sp>
      <p:sp>
        <p:nvSpPr>
          <p:cNvPr id="18" name="Text 15"/>
          <p:cNvSpPr/>
          <p:nvPr/>
        </p:nvSpPr>
        <p:spPr>
          <a:xfrm>
            <a:off x="8400336" y="4201239"/>
            <a:ext cx="142886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100 %</a:t>
            </a:r>
            <a:endParaRPr lang="en-US" sz="1750" dirty="0"/>
          </a:p>
        </p:txBody>
      </p:sp>
      <p:sp>
        <p:nvSpPr>
          <p:cNvPr id="19" name="Text 16"/>
          <p:cNvSpPr/>
          <p:nvPr/>
        </p:nvSpPr>
        <p:spPr>
          <a:xfrm>
            <a:off x="10287833" y="4201239"/>
            <a:ext cx="142886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99.99 %</a:t>
            </a:r>
            <a:endParaRPr lang="en-US" sz="1750" dirty="0"/>
          </a:p>
        </p:txBody>
      </p:sp>
      <p:sp>
        <p:nvSpPr>
          <p:cNvPr id="20" name="Text 17"/>
          <p:cNvSpPr/>
          <p:nvPr/>
        </p:nvSpPr>
        <p:spPr>
          <a:xfrm>
            <a:off x="12175331" y="4201239"/>
            <a:ext cx="143267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0.999</a:t>
            </a:r>
            <a:endParaRPr lang="en-US" sz="1750" dirty="0"/>
          </a:p>
        </p:txBody>
      </p:sp>
      <p:sp>
        <p:nvSpPr>
          <p:cNvPr id="21" name="Shape 18"/>
          <p:cNvSpPr/>
          <p:nvPr/>
        </p:nvSpPr>
        <p:spPr>
          <a:xfrm>
            <a:off x="6283285" y="5065633"/>
            <a:ext cx="7550229" cy="1007269"/>
          </a:xfrm>
          <a:prstGeom prst="rect">
            <a:avLst/>
          </a:prstGeom>
          <a:solidFill>
            <a:srgbClr val="000000">
              <a:alpha val="4000"/>
            </a:srgbClr>
          </a:solidFill>
          <a:ln/>
        </p:spPr>
      </p:sp>
      <p:sp>
        <p:nvSpPr>
          <p:cNvPr id="22" name="Text 19"/>
          <p:cNvSpPr/>
          <p:nvPr/>
        </p:nvSpPr>
        <p:spPr>
          <a:xfrm>
            <a:off x="6509028" y="5208508"/>
            <a:ext cx="1432679" cy="721519"/>
          </a:xfrm>
          <a:prstGeom prst="rect">
            <a:avLst/>
          </a:prstGeom>
          <a:noFill/>
          <a:ln/>
        </p:spPr>
        <p:txBody>
          <a:bodyPr wrap="squar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Random Forest Classifier</a:t>
            </a:r>
            <a:endParaRPr lang="en-US" sz="1750" dirty="0"/>
          </a:p>
        </p:txBody>
      </p:sp>
      <p:sp>
        <p:nvSpPr>
          <p:cNvPr id="23" name="Text 20"/>
          <p:cNvSpPr/>
          <p:nvPr/>
        </p:nvSpPr>
        <p:spPr>
          <a:xfrm>
            <a:off x="8400336" y="5208508"/>
            <a:ext cx="142886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100 %</a:t>
            </a:r>
            <a:endParaRPr lang="en-US" sz="1750" dirty="0"/>
          </a:p>
        </p:txBody>
      </p:sp>
      <p:sp>
        <p:nvSpPr>
          <p:cNvPr id="24" name="Text 21"/>
          <p:cNvSpPr/>
          <p:nvPr/>
        </p:nvSpPr>
        <p:spPr>
          <a:xfrm>
            <a:off x="10287833" y="5208508"/>
            <a:ext cx="142886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99.90 %</a:t>
            </a:r>
            <a:endParaRPr lang="en-US" sz="1750" dirty="0"/>
          </a:p>
        </p:txBody>
      </p:sp>
      <p:sp>
        <p:nvSpPr>
          <p:cNvPr id="25" name="Text 22"/>
          <p:cNvSpPr/>
          <p:nvPr/>
        </p:nvSpPr>
        <p:spPr>
          <a:xfrm>
            <a:off x="12175331" y="5208508"/>
            <a:ext cx="143267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0.999</a:t>
            </a:r>
            <a:endParaRPr lang="en-US" sz="1750" dirty="0"/>
          </a:p>
        </p:txBody>
      </p:sp>
      <p:sp>
        <p:nvSpPr>
          <p:cNvPr id="26" name="Shape 23"/>
          <p:cNvSpPr/>
          <p:nvPr/>
        </p:nvSpPr>
        <p:spPr>
          <a:xfrm>
            <a:off x="6283285" y="6072902"/>
            <a:ext cx="7550229" cy="1368028"/>
          </a:xfrm>
          <a:prstGeom prst="rect">
            <a:avLst/>
          </a:prstGeom>
          <a:solidFill>
            <a:srgbClr val="FFFFFF">
              <a:alpha val="4000"/>
            </a:srgbClr>
          </a:solidFill>
          <a:ln/>
        </p:spPr>
      </p:sp>
      <p:sp>
        <p:nvSpPr>
          <p:cNvPr id="27" name="Text 24"/>
          <p:cNvSpPr/>
          <p:nvPr/>
        </p:nvSpPr>
        <p:spPr>
          <a:xfrm>
            <a:off x="6509028" y="6215777"/>
            <a:ext cx="1432679" cy="1082278"/>
          </a:xfrm>
          <a:prstGeom prst="rect">
            <a:avLst/>
          </a:prstGeom>
          <a:noFill/>
          <a:ln/>
        </p:spPr>
        <p:txBody>
          <a:bodyPr wrap="squar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K-Nearest Neighbors (KNN)</a:t>
            </a:r>
            <a:endParaRPr lang="en-US" sz="1750" dirty="0"/>
          </a:p>
        </p:txBody>
      </p:sp>
      <p:sp>
        <p:nvSpPr>
          <p:cNvPr id="28" name="Text 25"/>
          <p:cNvSpPr/>
          <p:nvPr/>
        </p:nvSpPr>
        <p:spPr>
          <a:xfrm>
            <a:off x="8400336" y="6215777"/>
            <a:ext cx="142886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99.72 %</a:t>
            </a:r>
            <a:endParaRPr lang="en-US" sz="1750" dirty="0"/>
          </a:p>
        </p:txBody>
      </p:sp>
      <p:sp>
        <p:nvSpPr>
          <p:cNvPr id="29" name="Text 26"/>
          <p:cNvSpPr/>
          <p:nvPr/>
        </p:nvSpPr>
        <p:spPr>
          <a:xfrm>
            <a:off x="10287833" y="6215777"/>
            <a:ext cx="142886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99.54 %</a:t>
            </a:r>
            <a:endParaRPr lang="en-US" sz="1750" dirty="0"/>
          </a:p>
        </p:txBody>
      </p:sp>
      <p:sp>
        <p:nvSpPr>
          <p:cNvPr id="30" name="Text 27"/>
          <p:cNvSpPr/>
          <p:nvPr/>
        </p:nvSpPr>
        <p:spPr>
          <a:xfrm>
            <a:off x="12175331" y="6215777"/>
            <a:ext cx="1432679" cy="360759"/>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0.993</a:t>
            </a:r>
            <a:endParaRPr lang="en-US" sz="1750" dirty="0"/>
          </a:p>
        </p:txBody>
      </p:sp>
      <p:sp>
        <p:nvSpPr>
          <p:cNvPr id="31" name="Rectangle 30">
            <a:extLst>
              <a:ext uri="{FF2B5EF4-FFF2-40B4-BE49-F238E27FC236}">
                <a16:creationId xmlns:a16="http://schemas.microsoft.com/office/drawing/2014/main" id="{1A7E6D16-C412-84F1-B505-DA90F585F091}"/>
              </a:ext>
            </a:extLst>
          </p:cNvPr>
          <p:cNvSpPr/>
          <p:nvPr/>
        </p:nvSpPr>
        <p:spPr>
          <a:xfrm>
            <a:off x="12743973" y="7716644"/>
            <a:ext cx="1886427" cy="512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7597" y="787718"/>
            <a:ext cx="5228153" cy="653415"/>
          </a:xfrm>
          <a:prstGeom prst="rect">
            <a:avLst/>
          </a:prstGeom>
          <a:noFill/>
          <a:ln/>
        </p:spPr>
        <p:txBody>
          <a:bodyPr wrap="none" lIns="0" tIns="0" rIns="0" bIns="0" rtlCol="0" anchor="t"/>
          <a:lstStyle/>
          <a:p>
            <a:pPr marL="0" indent="0">
              <a:lnSpc>
                <a:spcPts val="5100"/>
              </a:lnSpc>
              <a:buNone/>
            </a:pPr>
            <a:r>
              <a:rPr lang="en-US" sz="4100" kern="0" spc="-82" dirty="0">
                <a:solidFill>
                  <a:srgbClr val="000000"/>
                </a:solidFill>
                <a:latin typeface="Source Serif Pro Semi Bold" pitchFamily="34" charset="0"/>
                <a:ea typeface="Source Serif Pro Semi Bold" pitchFamily="34" charset="-122"/>
                <a:cs typeface="Source Serif Pro Semi Bold" pitchFamily="34" charset="-120"/>
              </a:rPr>
              <a:t>Discussion</a:t>
            </a:r>
            <a:endParaRPr lang="en-US" sz="4100" dirty="0"/>
          </a:p>
        </p:txBody>
      </p:sp>
      <p:sp>
        <p:nvSpPr>
          <p:cNvPr id="4" name="Text 1"/>
          <p:cNvSpPr/>
          <p:nvPr/>
        </p:nvSpPr>
        <p:spPr>
          <a:xfrm>
            <a:off x="777597" y="1774388"/>
            <a:ext cx="7588806" cy="2183726"/>
          </a:xfrm>
          <a:prstGeom prst="rect">
            <a:avLst/>
          </a:prstGeom>
          <a:noFill/>
          <a:ln/>
        </p:spPr>
        <p:txBody>
          <a:bodyPr wrap="square" lIns="0" tIns="0" rIns="0" bIns="0" rtlCol="0" anchor="t"/>
          <a:lstStyle/>
          <a:p>
            <a:pPr marL="0" indent="0">
              <a:lnSpc>
                <a:spcPts val="2750"/>
              </a:lnSpc>
              <a:buNone/>
            </a:pPr>
            <a:r>
              <a:rPr lang="en-US" kern="0" spc="-35" dirty="0">
                <a:solidFill>
                  <a:srgbClr val="272525"/>
                </a:solidFill>
                <a:latin typeface="Source Sans Pro" pitchFamily="34" charset="0"/>
                <a:ea typeface="Source Sans Pro" pitchFamily="34" charset="-122"/>
                <a:cs typeface="Source Sans Pro" pitchFamily="34" charset="-120"/>
              </a:rPr>
              <a:t>The superior performance of the Random Forest Regressor can be attributed to its ability to handle nonlinear relationships in the dataset effectively. The high accuracy in classification models, particularly in Decision Trees and Random Forest, suggests their robustness in categorising AQI levels. Moreover, feature importance analysis reveals that so2 and no2 significantly influence AQI predictions.</a:t>
            </a:r>
            <a:endParaRPr lang="en-US" dirty="0"/>
          </a:p>
        </p:txBody>
      </p:sp>
      <p:sp>
        <p:nvSpPr>
          <p:cNvPr id="5" name="Shape 2"/>
          <p:cNvSpPr/>
          <p:nvPr/>
        </p:nvSpPr>
        <p:spPr>
          <a:xfrm>
            <a:off x="777597" y="4051221"/>
            <a:ext cx="499943" cy="499943"/>
          </a:xfrm>
          <a:prstGeom prst="roundRect">
            <a:avLst>
              <a:gd name="adj" fmla="val 18667"/>
            </a:avLst>
          </a:prstGeom>
          <a:solidFill>
            <a:srgbClr val="F0D4F7"/>
          </a:solidFill>
          <a:ln w="7620">
            <a:solidFill>
              <a:srgbClr val="D6BADD"/>
            </a:solidFill>
            <a:prstDash val="solid"/>
          </a:ln>
        </p:spPr>
      </p:sp>
      <p:sp>
        <p:nvSpPr>
          <p:cNvPr id="6" name="Text 3"/>
          <p:cNvSpPr/>
          <p:nvPr/>
        </p:nvSpPr>
        <p:spPr>
          <a:xfrm>
            <a:off x="949166" y="4144327"/>
            <a:ext cx="156805" cy="313730"/>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450" dirty="0"/>
          </a:p>
        </p:txBody>
      </p:sp>
      <p:sp>
        <p:nvSpPr>
          <p:cNvPr id="7" name="Text 4"/>
          <p:cNvSpPr/>
          <p:nvPr/>
        </p:nvSpPr>
        <p:spPr>
          <a:xfrm>
            <a:off x="1499711" y="4051221"/>
            <a:ext cx="2918222" cy="326827"/>
          </a:xfrm>
          <a:prstGeom prst="rect">
            <a:avLst/>
          </a:prstGeom>
          <a:noFill/>
          <a:ln/>
        </p:spPr>
        <p:txBody>
          <a:bodyPr wrap="none" lIns="0" tIns="0" rIns="0" bIns="0" rtlCol="0" anchor="t"/>
          <a:lstStyle/>
          <a:p>
            <a:pPr marL="0" indent="0">
              <a:lnSpc>
                <a:spcPts val="2550"/>
              </a:lnSpc>
              <a:buNone/>
            </a:pPr>
            <a:r>
              <a:rPr lang="en-US" sz="2400" kern="0" spc="-41" dirty="0">
                <a:solidFill>
                  <a:srgbClr val="272525"/>
                </a:solidFill>
                <a:latin typeface="Source Serif Pro Semi Bold" pitchFamily="34" charset="0"/>
                <a:ea typeface="Source Serif Pro Semi Bold" pitchFamily="34" charset="-122"/>
                <a:cs typeface="Source Serif Pro Semi Bold" pitchFamily="34" charset="-120"/>
              </a:rPr>
              <a:t>Random Forest Regressor</a:t>
            </a:r>
            <a:endParaRPr lang="en-US" sz="2400" dirty="0"/>
          </a:p>
        </p:txBody>
      </p:sp>
      <p:sp>
        <p:nvSpPr>
          <p:cNvPr id="8" name="Text 5"/>
          <p:cNvSpPr/>
          <p:nvPr/>
        </p:nvSpPr>
        <p:spPr>
          <a:xfrm>
            <a:off x="1499711" y="4511278"/>
            <a:ext cx="6866692" cy="355402"/>
          </a:xfrm>
          <a:prstGeom prst="rect">
            <a:avLst/>
          </a:prstGeom>
          <a:noFill/>
          <a:ln/>
        </p:spPr>
        <p:txBody>
          <a:bodyPr wrap="none" lIns="0" tIns="0" rIns="0" bIns="0" rtlCol="0" anchor="t"/>
          <a:lstStyle/>
          <a:p>
            <a:pPr marL="0" indent="0">
              <a:lnSpc>
                <a:spcPts val="2750"/>
              </a:lnSpc>
              <a:buNone/>
            </a:pPr>
            <a:r>
              <a:rPr lang="en-US" kern="0" spc="-35" dirty="0">
                <a:solidFill>
                  <a:srgbClr val="272525"/>
                </a:solidFill>
                <a:latin typeface="Source Sans Pro" pitchFamily="34" charset="0"/>
                <a:ea typeface="Source Sans Pro" pitchFamily="34" charset="-122"/>
                <a:cs typeface="Source Sans Pro" pitchFamily="34" charset="-120"/>
              </a:rPr>
              <a:t>Handles nonlinear relationships effectively.</a:t>
            </a:r>
            <a:endParaRPr lang="en-US" dirty="0"/>
          </a:p>
        </p:txBody>
      </p:sp>
      <p:sp>
        <p:nvSpPr>
          <p:cNvPr id="9" name="Shape 6"/>
          <p:cNvSpPr/>
          <p:nvPr/>
        </p:nvSpPr>
        <p:spPr>
          <a:xfrm>
            <a:off x="777597" y="5338763"/>
            <a:ext cx="499943" cy="499943"/>
          </a:xfrm>
          <a:prstGeom prst="roundRect">
            <a:avLst>
              <a:gd name="adj" fmla="val 18667"/>
            </a:avLst>
          </a:prstGeom>
          <a:solidFill>
            <a:srgbClr val="F0D4F7"/>
          </a:solidFill>
          <a:ln w="7620">
            <a:solidFill>
              <a:srgbClr val="D6BADD"/>
            </a:solidFill>
            <a:prstDash val="solid"/>
          </a:ln>
        </p:spPr>
      </p:sp>
      <p:sp>
        <p:nvSpPr>
          <p:cNvPr id="10" name="Text 7"/>
          <p:cNvSpPr/>
          <p:nvPr/>
        </p:nvSpPr>
        <p:spPr>
          <a:xfrm>
            <a:off x="949166" y="5431869"/>
            <a:ext cx="156805" cy="313730"/>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450" dirty="0"/>
          </a:p>
        </p:txBody>
      </p:sp>
      <p:sp>
        <p:nvSpPr>
          <p:cNvPr id="11" name="Text 8"/>
          <p:cNvSpPr/>
          <p:nvPr/>
        </p:nvSpPr>
        <p:spPr>
          <a:xfrm>
            <a:off x="1499711" y="5338763"/>
            <a:ext cx="3929301" cy="326827"/>
          </a:xfrm>
          <a:prstGeom prst="rect">
            <a:avLst/>
          </a:prstGeom>
          <a:noFill/>
          <a:ln/>
        </p:spPr>
        <p:txBody>
          <a:bodyPr wrap="none" lIns="0" tIns="0" rIns="0" bIns="0" rtlCol="0" anchor="t"/>
          <a:lstStyle/>
          <a:p>
            <a:pPr marL="0" indent="0">
              <a:lnSpc>
                <a:spcPts val="2550"/>
              </a:lnSpc>
              <a:buNone/>
            </a:pPr>
            <a:r>
              <a:rPr lang="en-US" sz="2400" kern="0" spc="-41" dirty="0">
                <a:solidFill>
                  <a:srgbClr val="272525"/>
                </a:solidFill>
                <a:latin typeface="Source Serif Pro Semi Bold" pitchFamily="34" charset="0"/>
                <a:ea typeface="Source Serif Pro Semi Bold" pitchFamily="34" charset="-122"/>
                <a:cs typeface="Source Serif Pro Semi Bold" pitchFamily="34" charset="-120"/>
              </a:rPr>
              <a:t>Decision Trees and Random Forest</a:t>
            </a:r>
            <a:endParaRPr lang="en-US" sz="2400" dirty="0"/>
          </a:p>
        </p:txBody>
      </p:sp>
      <p:sp>
        <p:nvSpPr>
          <p:cNvPr id="12" name="Text 9"/>
          <p:cNvSpPr/>
          <p:nvPr/>
        </p:nvSpPr>
        <p:spPr>
          <a:xfrm>
            <a:off x="1499711" y="5798820"/>
            <a:ext cx="6866692" cy="355402"/>
          </a:xfrm>
          <a:prstGeom prst="rect">
            <a:avLst/>
          </a:prstGeom>
          <a:noFill/>
          <a:ln/>
        </p:spPr>
        <p:txBody>
          <a:bodyPr wrap="none" lIns="0" tIns="0" rIns="0" bIns="0" rtlCol="0" anchor="t"/>
          <a:lstStyle/>
          <a:p>
            <a:pPr marL="0" indent="0">
              <a:lnSpc>
                <a:spcPts val="2750"/>
              </a:lnSpc>
              <a:buNone/>
            </a:pPr>
            <a:r>
              <a:rPr lang="en-US" kern="0" spc="-35" dirty="0">
                <a:solidFill>
                  <a:srgbClr val="272525"/>
                </a:solidFill>
                <a:latin typeface="Source Sans Pro" pitchFamily="34" charset="0"/>
                <a:ea typeface="Source Sans Pro" pitchFamily="34" charset="-122"/>
                <a:cs typeface="Source Sans Pro" pitchFamily="34" charset="-120"/>
              </a:rPr>
              <a:t>Robust in categorising AQI levels.</a:t>
            </a:r>
            <a:endParaRPr lang="en-US" dirty="0"/>
          </a:p>
        </p:txBody>
      </p:sp>
      <p:sp>
        <p:nvSpPr>
          <p:cNvPr id="13" name="Shape 10"/>
          <p:cNvSpPr/>
          <p:nvPr/>
        </p:nvSpPr>
        <p:spPr>
          <a:xfrm>
            <a:off x="777597" y="6626304"/>
            <a:ext cx="499943" cy="499943"/>
          </a:xfrm>
          <a:prstGeom prst="roundRect">
            <a:avLst>
              <a:gd name="adj" fmla="val 18667"/>
            </a:avLst>
          </a:prstGeom>
          <a:solidFill>
            <a:srgbClr val="F0D4F7"/>
          </a:solidFill>
          <a:ln w="7620">
            <a:solidFill>
              <a:srgbClr val="D6BADD"/>
            </a:solidFill>
            <a:prstDash val="solid"/>
          </a:ln>
        </p:spPr>
      </p:sp>
      <p:sp>
        <p:nvSpPr>
          <p:cNvPr id="14" name="Text 11"/>
          <p:cNvSpPr/>
          <p:nvPr/>
        </p:nvSpPr>
        <p:spPr>
          <a:xfrm>
            <a:off x="949166" y="6719411"/>
            <a:ext cx="156805" cy="313730"/>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450" dirty="0"/>
          </a:p>
        </p:txBody>
      </p:sp>
      <p:sp>
        <p:nvSpPr>
          <p:cNvPr id="15" name="Text 12"/>
          <p:cNvSpPr/>
          <p:nvPr/>
        </p:nvSpPr>
        <p:spPr>
          <a:xfrm>
            <a:off x="1499711" y="6626304"/>
            <a:ext cx="2614017" cy="326827"/>
          </a:xfrm>
          <a:prstGeom prst="rect">
            <a:avLst/>
          </a:prstGeom>
          <a:noFill/>
          <a:ln/>
        </p:spPr>
        <p:txBody>
          <a:bodyPr wrap="none" lIns="0" tIns="0" rIns="0" bIns="0" rtlCol="0" anchor="t"/>
          <a:lstStyle/>
          <a:p>
            <a:pPr marL="0" indent="0">
              <a:lnSpc>
                <a:spcPts val="2550"/>
              </a:lnSpc>
              <a:buNone/>
            </a:pPr>
            <a:r>
              <a:rPr lang="en-US" sz="2400" kern="0" spc="-41" dirty="0">
                <a:solidFill>
                  <a:srgbClr val="272525"/>
                </a:solidFill>
                <a:latin typeface="Source Serif Pro Semi Bold" pitchFamily="34" charset="0"/>
                <a:ea typeface="Source Serif Pro Semi Bold" pitchFamily="34" charset="-122"/>
                <a:cs typeface="Source Serif Pro Semi Bold" pitchFamily="34" charset="-120"/>
              </a:rPr>
              <a:t>Feature Importance</a:t>
            </a:r>
            <a:endParaRPr lang="en-US" sz="2400" dirty="0"/>
          </a:p>
        </p:txBody>
      </p:sp>
      <p:sp>
        <p:nvSpPr>
          <p:cNvPr id="16" name="Text 13"/>
          <p:cNvSpPr/>
          <p:nvPr/>
        </p:nvSpPr>
        <p:spPr>
          <a:xfrm>
            <a:off x="1499711" y="7086362"/>
            <a:ext cx="6866692" cy="355402"/>
          </a:xfrm>
          <a:prstGeom prst="rect">
            <a:avLst/>
          </a:prstGeom>
          <a:noFill/>
          <a:ln/>
        </p:spPr>
        <p:txBody>
          <a:bodyPr wrap="none" lIns="0" tIns="0" rIns="0" bIns="0" rtlCol="0" anchor="t"/>
          <a:lstStyle/>
          <a:p>
            <a:pPr marL="0" indent="0">
              <a:lnSpc>
                <a:spcPts val="2750"/>
              </a:lnSpc>
              <a:buNone/>
            </a:pPr>
            <a:r>
              <a:rPr lang="en-US" kern="0" spc="-35" dirty="0">
                <a:solidFill>
                  <a:srgbClr val="272525"/>
                </a:solidFill>
                <a:latin typeface="Source Sans Pro" pitchFamily="34" charset="0"/>
                <a:ea typeface="Source Sans Pro" pitchFamily="34" charset="-122"/>
                <a:cs typeface="Source Sans Pro" pitchFamily="34" charset="-120"/>
              </a:rPr>
              <a:t>so2 and no2 significantly influence AQI predictions.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832</Words>
  <Application>Microsoft Office PowerPoint</Application>
  <PresentationFormat>Custom</PresentationFormat>
  <Paragraphs>130</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Source Sans Pro</vt:lpstr>
      <vt:lpstr>Source Serif Pro Semi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SHRUTEE INAMDAR</cp:lastModifiedBy>
  <cp:revision>3</cp:revision>
  <dcterms:created xsi:type="dcterms:W3CDTF">2024-10-15T10:10:18Z</dcterms:created>
  <dcterms:modified xsi:type="dcterms:W3CDTF">2024-10-15T12:02:25Z</dcterms:modified>
</cp:coreProperties>
</file>